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2" r:id="rId3"/>
    <p:sldId id="265" r:id="rId4"/>
    <p:sldId id="279" r:id="rId5"/>
    <p:sldId id="295" r:id="rId6"/>
    <p:sldId id="280" r:id="rId7"/>
    <p:sldId id="263" r:id="rId8"/>
    <p:sldId id="287" r:id="rId9"/>
    <p:sldId id="266" r:id="rId10"/>
    <p:sldId id="285" r:id="rId11"/>
    <p:sldId id="288" r:id="rId12"/>
    <p:sldId id="259" r:id="rId13"/>
    <p:sldId id="267" r:id="rId14"/>
    <p:sldId id="293" r:id="rId15"/>
    <p:sldId id="268" r:id="rId16"/>
    <p:sldId id="264" r:id="rId17"/>
    <p:sldId id="282" r:id="rId18"/>
    <p:sldId id="283" r:id="rId19"/>
    <p:sldId id="284" r:id="rId20"/>
    <p:sldId id="270" r:id="rId21"/>
    <p:sldId id="271" r:id="rId22"/>
    <p:sldId id="272" r:id="rId23"/>
    <p:sldId id="286" r:id="rId24"/>
    <p:sldId id="260" r:id="rId25"/>
    <p:sldId id="273" r:id="rId26"/>
    <p:sldId id="258" r:id="rId27"/>
    <p:sldId id="261" r:id="rId28"/>
    <p:sldId id="291" r:id="rId29"/>
    <p:sldId id="292" r:id="rId30"/>
    <p:sldId id="274" r:id="rId31"/>
    <p:sldId id="290" r:id="rId32"/>
    <p:sldId id="294" r:id="rId33"/>
    <p:sldId id="281" r:id="rId34"/>
    <p:sldId id="275" r:id="rId35"/>
    <p:sldId id="257" r:id="rId36"/>
    <p:sldId id="276" r:id="rId37"/>
    <p:sldId id="277" r:id="rId38"/>
    <p:sldId id="289" r:id="rId39"/>
    <p:sldId id="296" r:id="rId40"/>
    <p:sldId id="27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05" autoAdjust="0"/>
    <p:restoredTop sz="97537" autoAdjust="0"/>
  </p:normalViewPr>
  <p:slideViewPr>
    <p:cSldViewPr snapToGrid="0" snapToObjects="1">
      <p:cViewPr varScale="1">
        <p:scale>
          <a:sx n="105" d="100"/>
          <a:sy n="105" d="100"/>
        </p:scale>
        <p:origin x="-1200" y="-112"/>
      </p:cViewPr>
      <p:guideLst>
        <p:guide orient="horz" pos="2160"/>
        <p:guide pos="2880"/>
      </p:guideLst>
    </p:cSldViewPr>
  </p:slideViewPr>
  <p:outlineViewPr>
    <p:cViewPr>
      <p:scale>
        <a:sx n="33" d="100"/>
        <a:sy n="33" d="100"/>
      </p:scale>
      <p:origin x="8492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05AB8-918A-EE4B-B989-9739CAB520CF}" type="datetimeFigureOut">
              <a:rPr lang="en-US" smtClean="0"/>
              <a:t>18-06-18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9C1ED-6956-B540-BE4A-DE8108DC10A3}" type="slidenum">
              <a:rPr lang="en-US" smtClean="0"/>
              <a:t>‹#›</a:t>
            </a:fld>
            <a:endParaRPr lang="en-US" dirty="0"/>
          </a:p>
        </p:txBody>
      </p:sp>
    </p:spTree>
    <p:extLst>
      <p:ext uri="{BB962C8B-B14F-4D97-AF65-F5344CB8AC3E}">
        <p14:creationId xmlns:p14="http://schemas.microsoft.com/office/powerpoint/2010/main" val="3933658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69C1ED-6956-B540-BE4A-DE8108DC10A3}" type="slidenum">
              <a:rPr lang="en-US" smtClean="0"/>
              <a:t>26</a:t>
            </a:fld>
            <a:endParaRPr lang="en-US" dirty="0"/>
          </a:p>
        </p:txBody>
      </p:sp>
    </p:spTree>
    <p:extLst>
      <p:ext uri="{BB962C8B-B14F-4D97-AF65-F5344CB8AC3E}">
        <p14:creationId xmlns:p14="http://schemas.microsoft.com/office/powerpoint/2010/main" val="182702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69C1ED-6956-B540-BE4A-DE8108DC10A3}" type="slidenum">
              <a:rPr lang="en-US" smtClean="0"/>
              <a:t>35</a:t>
            </a:fld>
            <a:endParaRPr lang="en-US" dirty="0"/>
          </a:p>
        </p:txBody>
      </p:sp>
    </p:spTree>
    <p:extLst>
      <p:ext uri="{BB962C8B-B14F-4D97-AF65-F5344CB8AC3E}">
        <p14:creationId xmlns:p14="http://schemas.microsoft.com/office/powerpoint/2010/main" val="413840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055FF6D4-D4D7-426A-98F7-170A3668379E}" type="datetime1">
              <a:rPr lang="en-US" smtClean="0"/>
              <a:pPr/>
              <a:t>18-06-18</a:t>
            </a:fld>
            <a:endParaRPr lang="en-US" dirty="0"/>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45A9071-CFF5-4E3B-B0AB-39782972E256}" type="datetime1">
              <a:rPr lang="en-US" smtClean="0"/>
              <a:pPr/>
              <a:t>18-06-18</a:t>
            </a:fld>
            <a:endParaRPr lang="en-US" dirty="0"/>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3D8BD1F-DE98-4C29-8281-9EC9927620DF}" type="datetime1">
              <a:rPr lang="en-US" smtClean="0"/>
              <a:pPr/>
              <a:t>18-06-18</a:t>
            </a:fld>
            <a:endParaRPr lang="en-US" dirty="0"/>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467CD6D-7520-4B34-A5A3-E8385FA3AFC6}" type="datetime1">
              <a:rPr lang="en-US" smtClean="0"/>
              <a:pPr/>
              <a:t>18-06-18</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18-06-18</a:t>
            </a:fld>
            <a:endParaRPr lang="en-US" dirty="0"/>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4791DB0-D703-40B5-AE3D-532AFE0356D1}" type="datetime1">
              <a:rPr lang="en-US" smtClean="0"/>
              <a:pPr/>
              <a:t>18-06-18</a:t>
            </a:fld>
            <a:endParaRPr lang="en-US" dirty="0"/>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F48C029-2200-4EB8-BDE8-5EE0E23571A6}" type="datetime1">
              <a:rPr lang="en-US" smtClean="0"/>
              <a:pPr/>
              <a:t>18-06-18</a:t>
            </a:fld>
            <a:endParaRPr lang="en-US" dirty="0"/>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7E45A1C-C0DD-4ED6-B23E-A9D2DD110058}" type="datetime1">
              <a:rPr lang="en-US" smtClean="0"/>
              <a:pPr/>
              <a:t>18-06-18</a:t>
            </a:fld>
            <a:endParaRPr lang="en-US" dirty="0"/>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4C1B50-C580-4CB7-BA07-14C66C34B76D}" type="datetime1">
              <a:rPr lang="en-US" smtClean="0"/>
              <a:pPr/>
              <a:t>18-06-18</a:t>
            </a:fld>
            <a:endParaRPr lang="en-US" dirty="0"/>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ED4F1D29-8BEE-49F3-AF49-7A09F617BF67}" type="datetime1">
              <a:rPr lang="en-US" smtClean="0"/>
              <a:pPr/>
              <a:t>18-06-18</a:t>
            </a:fld>
            <a:endParaRPr lang="en-US" dirty="0"/>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EB273CF-8910-423E-9890-FC81E25E5084}" type="datetime1">
              <a:rPr lang="en-US" smtClean="0"/>
              <a:pPr/>
              <a:t>18-06-18</a:t>
            </a:fld>
            <a:endParaRPr lang="en-US" dirty="0"/>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C5816F-D43D-40D1-9B38-E1A2C18F0972}" type="datetime1">
              <a:rPr lang="en-US" smtClean="0"/>
              <a:pPr/>
              <a:t>18-06-18</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D20DFC-E2D5-4BD6-B744-D8DEEAB5F7C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gallery.mailchimp.com/f6750312d5/files/Appendix_II_Summary_of_Duty_Periods_2011_2015_CA.pdf" TargetMode="Externa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mailto:duty.manager@aircanada.ca" TargetMode="External"/><Relationship Id="rId4" Type="http://schemas.openxmlformats.org/officeDocument/2006/relationships/hyperlink" Target="mailto:officers@local4094.ca" TargetMode="External"/><Relationship Id="rId5" Type="http://schemas.openxmlformats.org/officeDocument/2006/relationships/hyperlink" Target="mailto:reserve@local4094.ca" TargetMode="External"/><Relationship Id="rId6" Type="http://schemas.openxmlformats.org/officeDocument/2006/relationships/hyperlink" Target="mailto:pbs@local4094.ca" TargetMode="External"/><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‘How To’ Guide </a:t>
            </a:r>
            <a:r>
              <a:rPr lang="en-US" dirty="0"/>
              <a:t>F</a:t>
            </a:r>
            <a:r>
              <a:rPr lang="en-US" dirty="0" smtClean="0"/>
              <a:t>or </a:t>
            </a:r>
            <a:r>
              <a:rPr lang="en-US" dirty="0"/>
              <a:t>B</a:t>
            </a:r>
            <a:r>
              <a:rPr lang="en-US" dirty="0" smtClean="0"/>
              <a:t>eing </a:t>
            </a:r>
            <a:r>
              <a:rPr lang="en-US" dirty="0"/>
              <a:t>O</a:t>
            </a:r>
            <a:r>
              <a:rPr lang="en-US" dirty="0" smtClean="0"/>
              <a:t>n Reserve</a:t>
            </a:r>
            <a:endParaRPr lang="en-US" dirty="0"/>
          </a:p>
        </p:txBody>
      </p:sp>
      <p:sp>
        <p:nvSpPr>
          <p:cNvPr id="3" name="Subtitle 2"/>
          <p:cNvSpPr>
            <a:spLocks noGrp="1"/>
          </p:cNvSpPr>
          <p:nvPr>
            <p:ph type="subTitle" idx="1"/>
          </p:nvPr>
        </p:nvSpPr>
        <p:spPr>
          <a:xfrm rot="-900000">
            <a:off x="2197711" y="5001149"/>
            <a:ext cx="4856835" cy="1128495"/>
          </a:xfrm>
        </p:spPr>
        <p:txBody>
          <a:bodyPr>
            <a:normAutofit lnSpcReduction="10000"/>
          </a:bodyPr>
          <a:lstStyle/>
          <a:p>
            <a:r>
              <a:rPr lang="en-US" dirty="0" smtClean="0"/>
              <a:t>Knowing your Rights, the Company’s expectations and the Collective Agreement</a:t>
            </a:r>
            <a:endParaRPr lang="en-US" dirty="0"/>
          </a:p>
        </p:txBody>
      </p:sp>
    </p:spTree>
    <p:extLst>
      <p:ext uri="{BB962C8B-B14F-4D97-AF65-F5344CB8AC3E}">
        <p14:creationId xmlns:p14="http://schemas.microsoft.com/office/powerpoint/2010/main" val="2627013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900000">
            <a:off x="-14584" y="388525"/>
            <a:ext cx="4554769" cy="1421602"/>
          </a:xfrm>
        </p:spPr>
        <p:txBody>
          <a:bodyPr>
            <a:noAutofit/>
          </a:bodyPr>
          <a:lstStyle/>
          <a:p>
            <a:r>
              <a:rPr lang="en-US" sz="4000" dirty="0" smtClean="0"/>
              <a:t/>
            </a:r>
            <a:br>
              <a:rPr lang="en-US" sz="4000" dirty="0" smtClean="0"/>
            </a:br>
            <a:r>
              <a:rPr lang="en-US" sz="4000" dirty="0" smtClean="0"/>
              <a:t>Monthly Limitation</a:t>
            </a:r>
            <a:br>
              <a:rPr lang="en-US" sz="4000" dirty="0" smtClean="0"/>
            </a:br>
            <a:r>
              <a:rPr lang="en-US" sz="3200" dirty="0" smtClean="0"/>
              <a:t>Release at 77 hours</a:t>
            </a:r>
            <a:endParaRPr lang="en-US" sz="3200" dirty="0"/>
          </a:p>
        </p:txBody>
      </p:sp>
      <p:sp>
        <p:nvSpPr>
          <p:cNvPr id="5" name="Subtitle 4"/>
          <p:cNvSpPr>
            <a:spLocks noGrp="1"/>
          </p:cNvSpPr>
          <p:nvPr>
            <p:ph type="subTitle" idx="1"/>
          </p:nvPr>
        </p:nvSpPr>
        <p:spPr>
          <a:xfrm rot="-900000">
            <a:off x="57976" y="1416374"/>
            <a:ext cx="8713571" cy="4025254"/>
          </a:xfrm>
        </p:spPr>
        <p:txBody>
          <a:bodyPr>
            <a:normAutofit fontScale="55000" lnSpcReduction="20000"/>
          </a:bodyPr>
          <a:lstStyle/>
          <a:p>
            <a:r>
              <a:rPr lang="en-US" sz="3600" dirty="0">
                <a:effectLst/>
              </a:rPr>
              <a:t>An employee who, at the termination of his/her last duty period, has accumulated seventy-seven (77) or more hours of flight time credits, and has at least two (2) scheduled reserve duty days remaining will, at his/her OPTION, be released from further reserve duty in that month provided s/he cannot be assigned at that time. If s/he is assigned a pairing s/he will be released on those reserve duty days not involved in the assignment. The option to decline such pre-assignment as per B8.28 does not apply. </a:t>
            </a:r>
            <a:endParaRPr lang="en-US" sz="3600" dirty="0"/>
          </a:p>
          <a:p>
            <a:r>
              <a:rPr lang="en-US" sz="3600" dirty="0">
                <a:effectLst/>
              </a:rPr>
              <a:t>Any change to such assignment will be made at report time and the employee will then be required to operate any other assignment for which s/he is legal. The employee will be required to advise the Crew Resource Centre of his/her decision </a:t>
            </a:r>
            <a:r>
              <a:rPr lang="en-US" sz="3600" dirty="0" smtClean="0">
                <a:effectLst/>
              </a:rPr>
              <a:t>to be </a:t>
            </a:r>
            <a:r>
              <a:rPr lang="en-US" sz="3600" dirty="0">
                <a:effectLst/>
              </a:rPr>
              <a:t>released. </a:t>
            </a:r>
            <a:endParaRPr lang="en-US" sz="3600" dirty="0"/>
          </a:p>
        </p:txBody>
      </p:sp>
      <p:sp>
        <p:nvSpPr>
          <p:cNvPr id="7" name="TextBox 6"/>
          <p:cNvSpPr txBox="1"/>
          <p:nvPr/>
        </p:nvSpPr>
        <p:spPr>
          <a:xfrm>
            <a:off x="4599149" y="357333"/>
            <a:ext cx="1883899" cy="369332"/>
          </a:xfrm>
          <a:prstGeom prst="rect">
            <a:avLst/>
          </a:prstGeom>
          <a:noFill/>
        </p:spPr>
        <p:txBody>
          <a:bodyPr wrap="none" rtlCol="0">
            <a:spAutoFit/>
          </a:bodyPr>
          <a:lstStyle/>
          <a:p>
            <a:r>
              <a:rPr lang="en-US" dirty="0" smtClean="0"/>
              <a:t>[ Article  B8.11 ]</a:t>
            </a:r>
            <a:endParaRPr lang="en-US" dirty="0"/>
          </a:p>
        </p:txBody>
      </p:sp>
    </p:spTree>
    <p:extLst>
      <p:ext uri="{BB962C8B-B14F-4D97-AF65-F5344CB8AC3E}">
        <p14:creationId xmlns:p14="http://schemas.microsoft.com/office/powerpoint/2010/main" val="1579504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793" y="645870"/>
            <a:ext cx="6270207" cy="2976266"/>
          </a:xfrm>
        </p:spPr>
        <p:txBody>
          <a:bodyPr>
            <a:noAutofit/>
          </a:bodyPr>
          <a:lstStyle/>
          <a:p>
            <a:r>
              <a:rPr lang="en-US" sz="1800" dirty="0"/>
              <a:t/>
            </a:r>
            <a:br>
              <a:rPr lang="en-US" sz="1800" dirty="0"/>
            </a:br>
            <a:r>
              <a:rPr lang="en-US" sz="1800" dirty="0">
                <a:effectLst/>
              </a:rPr>
              <a:t>Although an employee who is released under the provision of this clause is not required to be available for contact, s/he will be required to operate an assigned pairing if s/he is contacted and legal in all respects for that assignment. S/he may also be drafted in accordance with Article B9 on any day scheduled as a non-inviolate day off in his/her reserve block provided s/he can be contacted and is legal in all respects. </a:t>
            </a:r>
            <a:r>
              <a:rPr lang="en-US" sz="1800" dirty="0"/>
              <a:t/>
            </a:r>
            <a:br>
              <a:rPr lang="en-US" sz="1800" dirty="0"/>
            </a:br>
            <a:endParaRPr lang="en-US" sz="1800" dirty="0"/>
          </a:p>
        </p:txBody>
      </p:sp>
      <p:sp>
        <p:nvSpPr>
          <p:cNvPr id="4" name="TextBox 3"/>
          <p:cNvSpPr txBox="1"/>
          <p:nvPr/>
        </p:nvSpPr>
        <p:spPr>
          <a:xfrm>
            <a:off x="0" y="4229775"/>
            <a:ext cx="7333380" cy="2628225"/>
          </a:xfrm>
          <a:prstGeom prst="rect">
            <a:avLst/>
          </a:prstGeom>
          <a:noFill/>
        </p:spPr>
        <p:txBody>
          <a:bodyPr wrap="square" rtlCol="0">
            <a:spAutoFit/>
          </a:bodyPr>
          <a:lstStyle/>
          <a:p>
            <a:r>
              <a:rPr lang="en-GB" dirty="0"/>
              <a:t>An employee who, at the termination of his/her last duty period, has accumulated seventy-seven (77) or more hours of flight credits, and has at least two (2) scheduled reserve duty days remaining will, at his/her OPTION, be released from further reserve duty in that month provided s/he cannot be assigned at that time.  If s/he is assigned a pairing s/he will be released on those reserve duty days not involved in the assignment.  The option to decline such a preassignment as per B8.28 does not apply </a:t>
            </a:r>
            <a:endParaRPr lang="en-US" dirty="0"/>
          </a:p>
          <a:p>
            <a:endParaRPr lang="en-US" dirty="0"/>
          </a:p>
        </p:txBody>
      </p:sp>
      <p:sp>
        <p:nvSpPr>
          <p:cNvPr id="5" name="Rectangle 4"/>
          <p:cNvSpPr/>
          <p:nvPr/>
        </p:nvSpPr>
        <p:spPr>
          <a:xfrm>
            <a:off x="0" y="0"/>
            <a:ext cx="4572000" cy="861774"/>
          </a:xfrm>
          <a:prstGeom prst="rect">
            <a:avLst/>
          </a:prstGeom>
        </p:spPr>
        <p:txBody>
          <a:bodyPr>
            <a:spAutoFit/>
          </a:bodyPr>
          <a:lstStyle/>
          <a:p>
            <a:r>
              <a:rPr lang="en-US" dirty="0"/>
              <a:t/>
            </a:r>
            <a:br>
              <a:rPr lang="en-US" dirty="0"/>
            </a:br>
            <a:r>
              <a:rPr lang="en-US" dirty="0"/>
              <a:t>Monthly Limitation</a:t>
            </a:r>
            <a:br>
              <a:rPr lang="en-US" dirty="0"/>
            </a:br>
            <a:r>
              <a:rPr lang="en-US" sz="1400" dirty="0"/>
              <a:t>Release at 77 </a:t>
            </a:r>
            <a:r>
              <a:rPr lang="en-US" sz="1400" dirty="0" smtClean="0"/>
              <a:t>hours - Continued</a:t>
            </a:r>
            <a:endParaRPr lang="en-US" dirty="0"/>
          </a:p>
        </p:txBody>
      </p:sp>
    </p:spTree>
    <p:extLst>
      <p:ext uri="{BB962C8B-B14F-4D97-AF65-F5344CB8AC3E}">
        <p14:creationId xmlns:p14="http://schemas.microsoft.com/office/powerpoint/2010/main" val="15527571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4500000">
            <a:off x="4588903" y="1781022"/>
            <a:ext cx="5750874" cy="1435608"/>
          </a:xfrm>
        </p:spPr>
        <p:txBody>
          <a:bodyPr>
            <a:normAutofit fontScale="90000"/>
          </a:bodyPr>
          <a:lstStyle/>
          <a:p>
            <a:r>
              <a:rPr lang="en-US" dirty="0" smtClean="0"/>
              <a:t>Duty Periods, </a:t>
            </a:r>
            <a:br>
              <a:rPr lang="en-US" dirty="0" smtClean="0"/>
            </a:br>
            <a:r>
              <a:rPr lang="en-US" dirty="0" smtClean="0"/>
              <a:t>Report Times and </a:t>
            </a:r>
            <a:br>
              <a:rPr lang="en-US" dirty="0" smtClean="0"/>
            </a:br>
            <a:r>
              <a:rPr lang="en-US" dirty="0" smtClean="0"/>
              <a:t>Duty Period Guarantee</a:t>
            </a:r>
            <a:endParaRPr lang="en-US" dirty="0"/>
          </a:p>
        </p:txBody>
      </p:sp>
      <p:sp>
        <p:nvSpPr>
          <p:cNvPr id="6" name="Text Placeholder 5"/>
          <p:cNvSpPr>
            <a:spLocks noGrp="1"/>
          </p:cNvSpPr>
          <p:nvPr>
            <p:ph type="body" sz="half" idx="2"/>
          </p:nvPr>
        </p:nvSpPr>
        <p:spPr>
          <a:xfrm>
            <a:off x="1581302" y="6210373"/>
            <a:ext cx="5653859" cy="508234"/>
          </a:xfrm>
        </p:spPr>
        <p:txBody>
          <a:bodyPr>
            <a:normAutofit/>
          </a:bodyPr>
          <a:lstStyle/>
          <a:p>
            <a:r>
              <a:rPr lang="en-US" dirty="0" smtClean="0">
                <a:hlinkClick r:id="rId2"/>
              </a:rPr>
              <a:t>Appendix_II_Summary_of_Duty_Periods_CA.pdf</a:t>
            </a:r>
            <a:endParaRPr lang="en-US" dirty="0"/>
          </a:p>
        </p:txBody>
      </p:sp>
      <p:pic>
        <p:nvPicPr>
          <p:cNvPr id="9" name="Content Placeholder 8" descr="Screen Shot 2017-12-28 at 9.11.43 AM.png"/>
          <p:cNvPicPr>
            <a:picLocks noGrp="1" noChangeAspect="1"/>
          </p:cNvPicPr>
          <p:nvPr>
            <p:ph idx="1"/>
          </p:nvPr>
        </p:nvPicPr>
        <p:blipFill>
          <a:blip r:embed="rId3">
            <a:extLst>
              <a:ext uri="{28A0092B-C50C-407E-A947-70E740481C1C}">
                <a14:useLocalDpi xmlns:a14="http://schemas.microsoft.com/office/drawing/2010/main" val="0"/>
              </a:ext>
            </a:extLst>
          </a:blip>
          <a:srcRect l="-4925" r="-4925"/>
          <a:stretch>
            <a:fillRect/>
          </a:stretch>
        </p:blipFill>
        <p:spPr>
          <a:xfrm>
            <a:off x="0" y="906091"/>
            <a:ext cx="6647768" cy="4837638"/>
          </a:xfrm>
        </p:spPr>
      </p:pic>
    </p:spTree>
    <p:extLst>
      <p:ext uri="{BB962C8B-B14F-4D97-AF65-F5344CB8AC3E}">
        <p14:creationId xmlns:p14="http://schemas.microsoft.com/office/powerpoint/2010/main" val="1363445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18876">
            <a:off x="6282376" y="310942"/>
            <a:ext cx="2638075" cy="1435608"/>
          </a:xfrm>
        </p:spPr>
        <p:txBody>
          <a:bodyPr/>
          <a:lstStyle/>
          <a:p>
            <a:r>
              <a:rPr lang="en-US" dirty="0" smtClean="0"/>
              <a:t>Reserve Duty Day</a:t>
            </a:r>
            <a:endParaRPr lang="en-US" dirty="0"/>
          </a:p>
        </p:txBody>
      </p:sp>
      <p:pic>
        <p:nvPicPr>
          <p:cNvPr id="5" name="Content Placeholder 4" descr="Screen Shot 2017-12-28 at 9.34.39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963" t="-7" r="-31358" b="53377"/>
          <a:stretch/>
        </p:blipFill>
        <p:spPr>
          <a:xfrm rot="-900000">
            <a:off x="-1301765" y="2595445"/>
            <a:ext cx="9868436" cy="3359788"/>
          </a:xfrm>
        </p:spPr>
      </p:pic>
    </p:spTree>
    <p:extLst>
      <p:ext uri="{BB962C8B-B14F-4D97-AF65-F5344CB8AC3E}">
        <p14:creationId xmlns:p14="http://schemas.microsoft.com/office/powerpoint/2010/main" val="4236943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12-28 at 9.34.39 AM.png"/>
          <p:cNvPicPr>
            <a:picLocks noChangeAspect="1"/>
          </p:cNvPicPr>
          <p:nvPr/>
        </p:nvPicPr>
        <p:blipFill rotWithShape="1">
          <a:blip r:embed="rId2">
            <a:extLst>
              <a:ext uri="{28A0092B-C50C-407E-A947-70E740481C1C}">
                <a14:useLocalDpi xmlns:a14="http://schemas.microsoft.com/office/drawing/2010/main" val="0"/>
              </a:ext>
            </a:extLst>
          </a:blip>
          <a:srcRect l="-29422" t="46870" r="-29422"/>
          <a:stretch/>
        </p:blipFill>
        <p:spPr>
          <a:xfrm rot="857235">
            <a:off x="-1063213" y="1675337"/>
            <a:ext cx="10282063" cy="3975421"/>
          </a:xfrm>
          <a:prstGeom prst="rect">
            <a:avLst/>
          </a:prstGeom>
        </p:spPr>
      </p:pic>
      <p:sp>
        <p:nvSpPr>
          <p:cNvPr id="6" name="TextBox 5"/>
          <p:cNvSpPr txBox="1"/>
          <p:nvPr/>
        </p:nvSpPr>
        <p:spPr>
          <a:xfrm rot="863867">
            <a:off x="4451047" y="588573"/>
            <a:ext cx="3967753" cy="1200329"/>
          </a:xfrm>
          <a:prstGeom prst="rect">
            <a:avLst/>
          </a:prstGeom>
          <a:noFill/>
        </p:spPr>
        <p:txBody>
          <a:bodyPr wrap="none" rtlCol="0">
            <a:spAutoFit/>
          </a:bodyPr>
          <a:lstStyle/>
          <a:p>
            <a:pPr algn="r"/>
            <a:r>
              <a:rPr lang="en-US" sz="3600" dirty="0"/>
              <a:t>Reserve Duty </a:t>
            </a:r>
            <a:r>
              <a:rPr lang="en-US" sz="3600" dirty="0" smtClean="0"/>
              <a:t>Day</a:t>
            </a:r>
          </a:p>
          <a:p>
            <a:pPr algn="r"/>
            <a:r>
              <a:rPr lang="en-US" sz="3600" dirty="0" smtClean="0"/>
              <a:t>Continued</a:t>
            </a:r>
            <a:endParaRPr lang="en-US" sz="3600" dirty="0"/>
          </a:p>
        </p:txBody>
      </p:sp>
    </p:spTree>
    <p:extLst>
      <p:ext uri="{BB962C8B-B14F-4D97-AF65-F5344CB8AC3E}">
        <p14:creationId xmlns:p14="http://schemas.microsoft.com/office/powerpoint/2010/main" val="4036575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43" y="266094"/>
            <a:ext cx="1808207" cy="1815882"/>
          </a:xfrm>
          <a:prstGeom prst="rect">
            <a:avLst/>
          </a:prstGeom>
          <a:noFill/>
        </p:spPr>
        <p:txBody>
          <a:bodyPr wrap="none" rtlCol="0">
            <a:spAutoFit/>
          </a:bodyPr>
          <a:lstStyle/>
          <a:p>
            <a:r>
              <a:rPr lang="en-US" sz="2800" dirty="0" smtClean="0"/>
              <a:t>Duty</a:t>
            </a:r>
          </a:p>
          <a:p>
            <a:r>
              <a:rPr lang="en-US" sz="2800" dirty="0" smtClean="0"/>
              <a:t>Period </a:t>
            </a:r>
          </a:p>
          <a:p>
            <a:r>
              <a:rPr lang="en-US" sz="2800" dirty="0" smtClean="0"/>
              <a:t>Extension</a:t>
            </a:r>
          </a:p>
          <a:p>
            <a:r>
              <a:rPr lang="en-US" sz="2800" dirty="0" smtClean="0"/>
              <a:t>Premium</a:t>
            </a:r>
            <a:endParaRPr lang="en-US" sz="2800" dirty="0"/>
          </a:p>
        </p:txBody>
      </p:sp>
      <p:pic>
        <p:nvPicPr>
          <p:cNvPr id="7" name="Picture 6" descr="Screen Shot 2017-12-28 at 9.38.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636" y="936171"/>
            <a:ext cx="6591300" cy="5740400"/>
          </a:xfrm>
          <a:prstGeom prst="rect">
            <a:avLst/>
          </a:prstGeom>
        </p:spPr>
      </p:pic>
    </p:spTree>
    <p:extLst>
      <p:ext uri="{BB962C8B-B14F-4D97-AF65-F5344CB8AC3E}">
        <p14:creationId xmlns:p14="http://schemas.microsoft.com/office/powerpoint/2010/main" val="1075723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4330"/>
            <a:ext cx="3560977" cy="1359045"/>
          </a:xfrm>
        </p:spPr>
        <p:txBody>
          <a:bodyPr>
            <a:normAutofit fontScale="90000"/>
          </a:bodyPr>
          <a:lstStyle/>
          <a:p>
            <a:pPr algn="l"/>
            <a:r>
              <a:rPr lang="en-US" dirty="0" smtClean="0"/>
              <a:t>Crew Rest at</a:t>
            </a:r>
            <a:br>
              <a:rPr lang="en-US" dirty="0" smtClean="0"/>
            </a:br>
            <a:r>
              <a:rPr lang="en-US" dirty="0" smtClean="0"/>
              <a:t>Home Base</a:t>
            </a:r>
            <a:endParaRPr lang="en-US" dirty="0"/>
          </a:p>
        </p:txBody>
      </p:sp>
      <p:sp>
        <p:nvSpPr>
          <p:cNvPr id="5" name="TextBox 4"/>
          <p:cNvSpPr txBox="1"/>
          <p:nvPr/>
        </p:nvSpPr>
        <p:spPr>
          <a:xfrm rot="931164">
            <a:off x="6750083" y="966690"/>
            <a:ext cx="2180555" cy="369332"/>
          </a:xfrm>
          <a:prstGeom prst="rect">
            <a:avLst/>
          </a:prstGeom>
          <a:noFill/>
        </p:spPr>
        <p:txBody>
          <a:bodyPr wrap="none" rtlCol="0">
            <a:spAutoFit/>
          </a:bodyPr>
          <a:lstStyle/>
          <a:p>
            <a:r>
              <a:rPr lang="en-US" dirty="0" smtClean="0"/>
              <a:t>Non Contact Hours</a:t>
            </a:r>
            <a:endParaRPr lang="en-US" dirty="0"/>
          </a:p>
        </p:txBody>
      </p:sp>
      <p:pic>
        <p:nvPicPr>
          <p:cNvPr id="7" name="Picture 6" descr="Screen Shot 2017-12-28 at 9.46.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5" y="4924615"/>
            <a:ext cx="6565900" cy="1752600"/>
          </a:xfrm>
          <a:prstGeom prst="rect">
            <a:avLst/>
          </a:prstGeom>
        </p:spPr>
      </p:pic>
      <p:pic>
        <p:nvPicPr>
          <p:cNvPr id="4" name="Content Placeholder 3" descr="Screen Shot 2017-12-28 at 9.41.07 AM.png"/>
          <p:cNvPicPr>
            <a:picLocks noGrp="1" noChangeAspect="1"/>
          </p:cNvPicPr>
          <p:nvPr>
            <p:ph idx="1"/>
          </p:nvPr>
        </p:nvPicPr>
        <p:blipFill>
          <a:blip r:embed="rId3">
            <a:extLst>
              <a:ext uri="{28A0092B-C50C-407E-A947-70E740481C1C}">
                <a14:useLocalDpi xmlns:a14="http://schemas.microsoft.com/office/drawing/2010/main" val="0"/>
              </a:ext>
            </a:extLst>
          </a:blip>
          <a:srcRect t="-33914" b="-33914"/>
          <a:stretch>
            <a:fillRect/>
          </a:stretch>
        </p:blipFill>
        <p:spPr>
          <a:xfrm rot="900000">
            <a:off x="2786744" y="-415081"/>
            <a:ext cx="5764973" cy="6283328"/>
          </a:xfrm>
        </p:spPr>
      </p:pic>
    </p:spTree>
    <p:extLst>
      <p:ext uri="{BB962C8B-B14F-4D97-AF65-F5344CB8AC3E}">
        <p14:creationId xmlns:p14="http://schemas.microsoft.com/office/powerpoint/2010/main" val="3709153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900000">
            <a:off x="3183882" y="4749060"/>
            <a:ext cx="5004753" cy="1299542"/>
          </a:xfrm>
        </p:spPr>
        <p:txBody>
          <a:bodyPr>
            <a:normAutofit fontScale="90000"/>
          </a:bodyPr>
          <a:lstStyle/>
          <a:p>
            <a:r>
              <a:rPr lang="en-US" dirty="0" smtClean="0"/>
              <a:t>Legal Crew Rest </a:t>
            </a:r>
            <a:br>
              <a:rPr lang="en-US" dirty="0" smtClean="0"/>
            </a:br>
            <a:r>
              <a:rPr lang="en-US" dirty="0" smtClean="0"/>
              <a:t>-Home Base</a:t>
            </a:r>
            <a:endParaRPr lang="en-US" dirty="0"/>
          </a:p>
        </p:txBody>
      </p:sp>
      <p:sp>
        <p:nvSpPr>
          <p:cNvPr id="7" name="Vertical Text Placeholder 6"/>
          <p:cNvSpPr>
            <a:spLocks noGrp="1"/>
          </p:cNvSpPr>
          <p:nvPr>
            <p:ph type="body" orient="vert" idx="1"/>
          </p:nvPr>
        </p:nvSpPr>
        <p:spPr>
          <a:xfrm rot="15284439">
            <a:off x="2184259" y="-383662"/>
            <a:ext cx="3767283" cy="6278178"/>
          </a:xfrm>
        </p:spPr>
        <p:txBody>
          <a:bodyPr>
            <a:normAutofit fontScale="77500" lnSpcReduction="20000"/>
          </a:bodyPr>
          <a:lstStyle/>
          <a:p>
            <a:pPr marL="0" indent="0">
              <a:buNone/>
            </a:pPr>
            <a:r>
              <a:rPr lang="en-US" dirty="0" smtClean="0"/>
              <a:t>Rest Periods </a:t>
            </a:r>
            <a:r>
              <a:rPr lang="mr-IN" dirty="0" smtClean="0"/>
              <a:t>–</a:t>
            </a:r>
            <a:r>
              <a:rPr lang="en-US" dirty="0" smtClean="0"/>
              <a:t> Home Base</a:t>
            </a:r>
          </a:p>
          <a:p>
            <a:pPr marL="0" indent="0">
              <a:buNone/>
            </a:pPr>
            <a:r>
              <a:rPr lang="en-US" dirty="0" smtClean="0"/>
              <a:t>A rest period at home base must be of the following minimum duration:</a:t>
            </a:r>
          </a:p>
          <a:p>
            <a:pPr>
              <a:buFontTx/>
              <a:buChar char="-"/>
            </a:pPr>
            <a:r>
              <a:rPr lang="en-US" dirty="0" smtClean="0"/>
              <a:t>After two (2) consecutive all night sequences: 18 hours</a:t>
            </a:r>
          </a:p>
          <a:p>
            <a:pPr>
              <a:buFontTx/>
              <a:buChar char="-"/>
            </a:pPr>
            <a:r>
              <a:rPr lang="en-US" dirty="0" smtClean="0"/>
              <a:t>Prior to a third consecutive all night sequence: 24 hours</a:t>
            </a:r>
          </a:p>
          <a:p>
            <a:pPr>
              <a:buFontTx/>
              <a:buChar char="-"/>
            </a:pPr>
            <a:r>
              <a:rPr lang="en-US" dirty="0" smtClean="0"/>
              <a:t>After an overseas flight (except Bermuda): 24 hours</a:t>
            </a:r>
          </a:p>
          <a:p>
            <a:pPr>
              <a:buFontTx/>
              <a:buChar char="-"/>
            </a:pPr>
            <a:r>
              <a:rPr lang="en-US" dirty="0" smtClean="0"/>
              <a:t>After all other flights: 12 hours </a:t>
            </a:r>
            <a:endParaRPr lang="en-US" dirty="0"/>
          </a:p>
        </p:txBody>
      </p:sp>
      <p:sp>
        <p:nvSpPr>
          <p:cNvPr id="8" name="TextBox 7"/>
          <p:cNvSpPr txBox="1"/>
          <p:nvPr/>
        </p:nvSpPr>
        <p:spPr>
          <a:xfrm rot="20693032">
            <a:off x="6593357" y="5729304"/>
            <a:ext cx="1826191" cy="369332"/>
          </a:xfrm>
          <a:prstGeom prst="rect">
            <a:avLst/>
          </a:prstGeom>
          <a:noFill/>
        </p:spPr>
        <p:txBody>
          <a:bodyPr wrap="none" rtlCol="0">
            <a:spAutoFit/>
          </a:bodyPr>
          <a:lstStyle/>
          <a:p>
            <a:r>
              <a:rPr lang="en-US" dirty="0" smtClean="0"/>
              <a:t>[ Article B8.02 ]</a:t>
            </a:r>
            <a:endParaRPr lang="en-US" dirty="0"/>
          </a:p>
        </p:txBody>
      </p:sp>
    </p:spTree>
    <p:extLst>
      <p:ext uri="{BB962C8B-B14F-4D97-AF65-F5344CB8AC3E}">
        <p14:creationId xmlns:p14="http://schemas.microsoft.com/office/powerpoint/2010/main" val="3368082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864824">
            <a:off x="266095" y="4605756"/>
            <a:ext cx="4572000" cy="1323439"/>
          </a:xfrm>
          <a:prstGeom prst="rect">
            <a:avLst/>
          </a:prstGeom>
        </p:spPr>
        <p:txBody>
          <a:bodyPr>
            <a:spAutoFit/>
          </a:bodyPr>
          <a:lstStyle/>
          <a:p>
            <a:r>
              <a:rPr lang="en-US" sz="4000" dirty="0"/>
              <a:t>Legal Crew Rest </a:t>
            </a:r>
            <a:br>
              <a:rPr lang="en-US" sz="4000" dirty="0"/>
            </a:br>
            <a:r>
              <a:rPr lang="en-US" sz="4000" dirty="0" smtClean="0"/>
              <a:t>-Layover Station</a:t>
            </a:r>
            <a:endParaRPr lang="en-US" sz="4000" dirty="0"/>
          </a:p>
        </p:txBody>
      </p:sp>
      <p:sp>
        <p:nvSpPr>
          <p:cNvPr id="7" name="Rectangle 6"/>
          <p:cNvSpPr/>
          <p:nvPr/>
        </p:nvSpPr>
        <p:spPr>
          <a:xfrm rot="787627">
            <a:off x="320617" y="5687572"/>
            <a:ext cx="1826191" cy="369332"/>
          </a:xfrm>
          <a:prstGeom prst="rect">
            <a:avLst/>
          </a:prstGeom>
        </p:spPr>
        <p:txBody>
          <a:bodyPr wrap="none">
            <a:spAutoFit/>
          </a:bodyPr>
          <a:lstStyle/>
          <a:p>
            <a:r>
              <a:rPr lang="en-US" dirty="0" smtClean="0"/>
              <a:t>[ Article B8.03 ]</a:t>
            </a:r>
            <a:endParaRPr lang="en-US" dirty="0"/>
          </a:p>
        </p:txBody>
      </p:sp>
      <p:sp>
        <p:nvSpPr>
          <p:cNvPr id="8" name="Rectangle 7"/>
          <p:cNvSpPr/>
          <p:nvPr/>
        </p:nvSpPr>
        <p:spPr>
          <a:xfrm rot="20898183">
            <a:off x="3163891" y="309933"/>
            <a:ext cx="5645144" cy="4832092"/>
          </a:xfrm>
          <a:prstGeom prst="rect">
            <a:avLst/>
          </a:prstGeom>
        </p:spPr>
        <p:txBody>
          <a:bodyPr wrap="square">
            <a:spAutoFit/>
          </a:bodyPr>
          <a:lstStyle/>
          <a:p>
            <a:r>
              <a:rPr lang="en-US" sz="2200" dirty="0"/>
              <a:t>Rest Periods </a:t>
            </a:r>
            <a:r>
              <a:rPr lang="mr-IN" sz="2200" dirty="0"/>
              <a:t>–</a:t>
            </a:r>
            <a:r>
              <a:rPr lang="en-US" sz="2200" dirty="0"/>
              <a:t> </a:t>
            </a:r>
            <a:r>
              <a:rPr lang="en-US" sz="2200" dirty="0" smtClean="0"/>
              <a:t>Layover Station</a:t>
            </a:r>
          </a:p>
          <a:p>
            <a:endParaRPr lang="en-US" sz="2200" dirty="0"/>
          </a:p>
          <a:p>
            <a:r>
              <a:rPr lang="en-US" sz="2200" dirty="0"/>
              <a:t>A rest period at </a:t>
            </a:r>
            <a:r>
              <a:rPr lang="en-US" sz="2200" dirty="0" smtClean="0"/>
              <a:t>a layover station </a:t>
            </a:r>
            <a:r>
              <a:rPr lang="en-US" sz="2200" dirty="0"/>
              <a:t>must be of the following minimum duration</a:t>
            </a:r>
            <a:r>
              <a:rPr lang="en-US" sz="2200" dirty="0" smtClean="0"/>
              <a:t>:</a:t>
            </a:r>
          </a:p>
          <a:p>
            <a:pPr marL="342900" indent="-342900">
              <a:buFontTx/>
              <a:buChar char="-"/>
            </a:pPr>
            <a:r>
              <a:rPr lang="en-US" sz="2200" dirty="0" smtClean="0"/>
              <a:t>Sleeping accommodation at or near the airport: 10 hours</a:t>
            </a:r>
          </a:p>
          <a:p>
            <a:pPr marL="342900" indent="-342900">
              <a:buFontTx/>
              <a:buChar char="-"/>
            </a:pPr>
            <a:r>
              <a:rPr lang="en-US" sz="2200" dirty="0" smtClean="0"/>
              <a:t>Sleeping accommodation away from the airport: 10 hours</a:t>
            </a:r>
          </a:p>
          <a:p>
            <a:pPr marL="342900" indent="-342900">
              <a:buFontTx/>
              <a:buChar char="-"/>
            </a:pPr>
            <a:r>
              <a:rPr lang="en-US" sz="2200" dirty="0" smtClean="0"/>
              <a:t>After an Overseas flight to a North American layover station: 12 hours</a:t>
            </a:r>
          </a:p>
          <a:p>
            <a:pPr marL="342900" indent="-342900">
              <a:buFontTx/>
              <a:buChar char="-"/>
            </a:pPr>
            <a:r>
              <a:rPr lang="en-US" sz="2200" dirty="0" smtClean="0"/>
              <a:t>-After a Canada </a:t>
            </a:r>
            <a:r>
              <a:rPr lang="mr-IN" sz="2200" dirty="0" smtClean="0"/>
              <a:t>–</a:t>
            </a:r>
            <a:r>
              <a:rPr lang="en-US" sz="2200" dirty="0" smtClean="0"/>
              <a:t> London, England flight: 12 hours</a:t>
            </a:r>
          </a:p>
          <a:p>
            <a:endParaRPr lang="en-US" sz="2200" dirty="0"/>
          </a:p>
          <a:p>
            <a:endParaRPr lang="en-US" sz="2200" dirty="0"/>
          </a:p>
        </p:txBody>
      </p:sp>
    </p:spTree>
    <p:extLst>
      <p:ext uri="{BB962C8B-B14F-4D97-AF65-F5344CB8AC3E}">
        <p14:creationId xmlns:p14="http://schemas.microsoft.com/office/powerpoint/2010/main" val="1476057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1056018" y="3322274"/>
            <a:ext cx="6053801" cy="1691640"/>
          </a:xfrm>
        </p:spPr>
        <p:txBody>
          <a:bodyPr>
            <a:normAutofit fontScale="90000"/>
          </a:bodyPr>
          <a:lstStyle/>
          <a:p>
            <a:r>
              <a:rPr lang="en-US" dirty="0" smtClean="0"/>
              <a:t>Scheduled Rest Periods </a:t>
            </a:r>
            <a:r>
              <a:rPr lang="en-US" dirty="0"/>
              <a:t/>
            </a:r>
            <a:br>
              <a:rPr lang="en-US" dirty="0"/>
            </a:br>
            <a:r>
              <a:rPr lang="en-US" dirty="0"/>
              <a:t>-Layover Station</a:t>
            </a:r>
            <a:br>
              <a:rPr lang="en-US" dirty="0"/>
            </a:br>
            <a:endParaRPr lang="en-US" dirty="0"/>
          </a:p>
        </p:txBody>
      </p:sp>
      <p:sp>
        <p:nvSpPr>
          <p:cNvPr id="3" name="Rectangle 2"/>
          <p:cNvSpPr/>
          <p:nvPr/>
        </p:nvSpPr>
        <p:spPr>
          <a:xfrm rot="17079818">
            <a:off x="2154683" y="2085409"/>
            <a:ext cx="1826191" cy="369332"/>
          </a:xfrm>
          <a:prstGeom prst="rect">
            <a:avLst/>
          </a:prstGeom>
        </p:spPr>
        <p:txBody>
          <a:bodyPr wrap="none">
            <a:spAutoFit/>
          </a:bodyPr>
          <a:lstStyle/>
          <a:p>
            <a:r>
              <a:rPr lang="en-US" dirty="0" smtClean="0"/>
              <a:t>[ Article B8.04 ]</a:t>
            </a:r>
            <a:endParaRPr lang="en-US" dirty="0"/>
          </a:p>
        </p:txBody>
      </p:sp>
      <p:sp>
        <p:nvSpPr>
          <p:cNvPr id="5" name="TextBox 4"/>
          <p:cNvSpPr txBox="1"/>
          <p:nvPr/>
        </p:nvSpPr>
        <p:spPr>
          <a:xfrm>
            <a:off x="4192092" y="1565782"/>
            <a:ext cx="4666296" cy="3970318"/>
          </a:xfrm>
          <a:prstGeom prst="rect">
            <a:avLst/>
          </a:prstGeom>
          <a:noFill/>
        </p:spPr>
        <p:txBody>
          <a:bodyPr wrap="square" rtlCol="0">
            <a:spAutoFit/>
          </a:bodyPr>
          <a:lstStyle/>
          <a:p>
            <a:r>
              <a:rPr lang="en-US" dirty="0" smtClean="0"/>
              <a:t>Scheduled Rest Periods </a:t>
            </a:r>
            <a:r>
              <a:rPr lang="mr-IN" dirty="0" smtClean="0"/>
              <a:t>–</a:t>
            </a:r>
            <a:r>
              <a:rPr lang="en-US" dirty="0" smtClean="0"/>
              <a:t> Layover Station</a:t>
            </a:r>
          </a:p>
          <a:p>
            <a:r>
              <a:rPr lang="en-US" dirty="0" smtClean="0"/>
              <a:t>The scheduled rest period at a layover station must be of the following minimum duration except in an irregular operation (IRROPS) then they may be reduced to the periods stated in Article B8.03 preceding</a:t>
            </a:r>
          </a:p>
          <a:p>
            <a:pPr marL="285750" indent="-285750">
              <a:buFontTx/>
              <a:buChar char="-"/>
            </a:pPr>
            <a:r>
              <a:rPr lang="en-US" dirty="0" smtClean="0"/>
              <a:t>Sleeping accommodation at or near the airport: 10 hours</a:t>
            </a:r>
          </a:p>
          <a:p>
            <a:pPr marL="285750" indent="-285750">
              <a:buFontTx/>
              <a:buChar char="-"/>
            </a:pPr>
            <a:r>
              <a:rPr lang="en-US" dirty="0" smtClean="0"/>
              <a:t>After a scheduled duty period of twelve (12) hours or more: 12 hours</a:t>
            </a:r>
          </a:p>
          <a:p>
            <a:pPr marL="285750" indent="-285750">
              <a:buFontTx/>
              <a:buChar char="-"/>
            </a:pPr>
            <a:r>
              <a:rPr lang="en-US" dirty="0" smtClean="0"/>
              <a:t>Between any two (2) consecutive scheduled duty periods which total twenty (20) hours or more: 12 hours</a:t>
            </a:r>
          </a:p>
          <a:p>
            <a:endParaRPr lang="en-US" dirty="0"/>
          </a:p>
        </p:txBody>
      </p:sp>
    </p:spTree>
    <p:extLst>
      <p:ext uri="{BB962C8B-B14F-4D97-AF65-F5344CB8AC3E}">
        <p14:creationId xmlns:p14="http://schemas.microsoft.com/office/powerpoint/2010/main" val="41554188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20616591">
            <a:off x="5634270" y="1470908"/>
            <a:ext cx="3082419" cy="1299542"/>
          </a:xfrm>
        </p:spPr>
        <p:txBody>
          <a:bodyPr>
            <a:normAutofit fontScale="90000"/>
          </a:bodyPr>
          <a:lstStyle/>
          <a:p>
            <a:r>
              <a:rPr lang="en-US" dirty="0" smtClean="0"/>
              <a:t>Days Off</a:t>
            </a:r>
            <a:br>
              <a:rPr lang="en-US" dirty="0" smtClean="0"/>
            </a:br>
            <a:r>
              <a:rPr lang="en-US" dirty="0" smtClean="0"/>
              <a:t>Explained</a:t>
            </a:r>
            <a:br>
              <a:rPr lang="en-US" dirty="0" smtClean="0"/>
            </a:br>
            <a:endParaRPr lang="en-US" dirty="0"/>
          </a:p>
        </p:txBody>
      </p:sp>
      <p:pic>
        <p:nvPicPr>
          <p:cNvPr id="7" name="Picture 6" descr="Screen Shot 2017-12-28 at 9.14.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27" y="90820"/>
            <a:ext cx="5574695" cy="6331752"/>
          </a:xfrm>
          <a:prstGeom prst="rect">
            <a:avLst/>
          </a:prstGeom>
        </p:spPr>
      </p:pic>
      <p:sp>
        <p:nvSpPr>
          <p:cNvPr id="8" name="TextBox 7"/>
          <p:cNvSpPr txBox="1"/>
          <p:nvPr/>
        </p:nvSpPr>
        <p:spPr>
          <a:xfrm rot="20552361">
            <a:off x="6958936" y="3339252"/>
            <a:ext cx="2310191" cy="1200328"/>
          </a:xfrm>
          <a:prstGeom prst="rect">
            <a:avLst/>
          </a:prstGeom>
          <a:noFill/>
        </p:spPr>
        <p:txBody>
          <a:bodyPr wrap="square" rtlCol="0">
            <a:spAutoFit/>
          </a:bodyPr>
          <a:lstStyle/>
          <a:p>
            <a:pPr algn="ctr"/>
            <a:r>
              <a:rPr lang="en-US" sz="2400" i="1" dirty="0" smtClean="0"/>
              <a:t>‘D’ days </a:t>
            </a:r>
          </a:p>
          <a:p>
            <a:pPr algn="ctr"/>
            <a:r>
              <a:rPr lang="en-US" sz="2400" i="1" dirty="0" smtClean="0"/>
              <a:t>&amp; </a:t>
            </a:r>
          </a:p>
          <a:p>
            <a:pPr algn="ctr"/>
            <a:r>
              <a:rPr lang="en-US" sz="2400" i="1" dirty="0" smtClean="0"/>
              <a:t>‘G’ Days</a:t>
            </a:r>
            <a:endParaRPr lang="en-US" sz="2400" i="1" dirty="0"/>
          </a:p>
        </p:txBody>
      </p:sp>
    </p:spTree>
    <p:extLst>
      <p:ext uri="{BB962C8B-B14F-4D97-AF65-F5344CB8AC3E}">
        <p14:creationId xmlns:p14="http://schemas.microsoft.com/office/powerpoint/2010/main" val="2729322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92" y="145167"/>
            <a:ext cx="3398107" cy="726481"/>
          </a:xfrm>
        </p:spPr>
        <p:txBody>
          <a:bodyPr>
            <a:normAutofit fontScale="90000"/>
          </a:bodyPr>
          <a:lstStyle/>
          <a:p>
            <a:r>
              <a:rPr lang="en-US" dirty="0" smtClean="0"/>
              <a:t>CREW REST</a:t>
            </a:r>
            <a:endParaRPr lang="en-US" dirty="0"/>
          </a:p>
        </p:txBody>
      </p:sp>
      <p:pic>
        <p:nvPicPr>
          <p:cNvPr id="4" name="Content Placeholder 3" descr="Screen Shot 2017-12-28 at 9.48.56 AM.png"/>
          <p:cNvPicPr>
            <a:picLocks noGrp="1" noChangeAspect="1"/>
          </p:cNvPicPr>
          <p:nvPr>
            <p:ph idx="1"/>
          </p:nvPr>
        </p:nvPicPr>
        <p:blipFill>
          <a:blip r:embed="rId2">
            <a:extLst>
              <a:ext uri="{28A0092B-C50C-407E-A947-70E740481C1C}">
                <a14:useLocalDpi xmlns:a14="http://schemas.microsoft.com/office/drawing/2010/main" val="0"/>
              </a:ext>
            </a:extLst>
          </a:blip>
          <a:srcRect t="-14602" b="-14602"/>
          <a:stretch>
            <a:fillRect/>
          </a:stretch>
        </p:blipFill>
        <p:spPr>
          <a:xfrm>
            <a:off x="2950983" y="773471"/>
            <a:ext cx="6015021" cy="6555859"/>
          </a:xfrm>
        </p:spPr>
      </p:pic>
      <p:sp>
        <p:nvSpPr>
          <p:cNvPr id="5" name="TextBox 4"/>
          <p:cNvSpPr txBox="1"/>
          <p:nvPr/>
        </p:nvSpPr>
        <p:spPr>
          <a:xfrm>
            <a:off x="459424" y="884100"/>
            <a:ext cx="4983118" cy="369332"/>
          </a:xfrm>
          <a:prstGeom prst="rect">
            <a:avLst/>
          </a:prstGeom>
          <a:noFill/>
        </p:spPr>
        <p:txBody>
          <a:bodyPr wrap="none" rtlCol="0">
            <a:spAutoFit/>
          </a:bodyPr>
          <a:lstStyle/>
          <a:p>
            <a:r>
              <a:rPr lang="en-US" dirty="0" smtClean="0"/>
              <a:t>Appendix III - Summary of Legal Rest Periods</a:t>
            </a:r>
            <a:endParaRPr lang="en-US" dirty="0"/>
          </a:p>
        </p:txBody>
      </p:sp>
    </p:spTree>
    <p:extLst>
      <p:ext uri="{BB962C8B-B14F-4D97-AF65-F5344CB8AC3E}">
        <p14:creationId xmlns:p14="http://schemas.microsoft.com/office/powerpoint/2010/main" val="79694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25741" y="1719975"/>
            <a:ext cx="3212152" cy="3983091"/>
          </a:xfrm>
        </p:spPr>
        <p:txBody>
          <a:bodyPr>
            <a:noAutofit/>
          </a:bodyPr>
          <a:lstStyle/>
          <a:p>
            <a:r>
              <a:rPr lang="en-US" sz="2000" dirty="0"/>
              <a:t>AIR CANADA SHALL NOT DIRECTLY CONTACT CABIN PERSONNEL DURING THEIR</a:t>
            </a:r>
            <a:br>
              <a:rPr lang="en-US" sz="2000" dirty="0"/>
            </a:br>
            <a:r>
              <a:rPr lang="en-US" sz="2000" dirty="0"/>
              <a:t>MINIMUM LEGAL REST PERIOD OR PRIOR TO 2 ½ HOURS PRIOR TO DEPARTURE</a:t>
            </a:r>
            <a:br>
              <a:rPr lang="en-US" sz="2000" dirty="0"/>
            </a:br>
            <a:r>
              <a:rPr lang="en-US" sz="2000" dirty="0"/>
              <a:t>(B5.05.01)</a:t>
            </a:r>
            <a:br>
              <a:rPr lang="en-US" sz="2000" dirty="0"/>
            </a:br>
            <a:r>
              <a:rPr lang="en-US" sz="2000" dirty="0"/>
              <a:t>Note: LHR is an exception; you may be contacted 3 hrs prior to departure.</a:t>
            </a:r>
          </a:p>
        </p:txBody>
      </p:sp>
      <p:pic>
        <p:nvPicPr>
          <p:cNvPr id="6" name="Picture 5" descr="Screen Shot 2017-12-28 at 9.51.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09" y="236590"/>
            <a:ext cx="5449532" cy="6058598"/>
          </a:xfrm>
          <a:prstGeom prst="rect">
            <a:avLst/>
          </a:prstGeom>
        </p:spPr>
      </p:pic>
    </p:spTree>
    <p:extLst>
      <p:ext uri="{BB962C8B-B14F-4D97-AF65-F5344CB8AC3E}">
        <p14:creationId xmlns:p14="http://schemas.microsoft.com/office/powerpoint/2010/main" val="1432856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a:xfrm rot="15149029">
            <a:off x="3533270" y="689498"/>
            <a:ext cx="879508" cy="2234968"/>
          </a:xfrm>
        </p:spPr>
        <p:txBody>
          <a:bodyPr/>
          <a:lstStyle/>
          <a:p>
            <a:r>
              <a:rPr lang="en-US" dirty="0" smtClean="0"/>
              <a:t>DRAFT </a:t>
            </a:r>
            <a:endParaRPr lang="en-US" dirty="0"/>
          </a:p>
        </p:txBody>
      </p:sp>
      <p:pic>
        <p:nvPicPr>
          <p:cNvPr id="2" name="Picture 1" descr="Screen Shot 2017-12-29 at 12.2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67879">
            <a:off x="725714" y="2321538"/>
            <a:ext cx="8067524" cy="2550622"/>
          </a:xfrm>
          <a:prstGeom prst="rect">
            <a:avLst/>
          </a:prstGeom>
        </p:spPr>
      </p:pic>
    </p:spTree>
    <p:extLst>
      <p:ext uri="{BB962C8B-B14F-4D97-AF65-F5344CB8AC3E}">
        <p14:creationId xmlns:p14="http://schemas.microsoft.com/office/powerpoint/2010/main" val="3203386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675" y="238750"/>
            <a:ext cx="5117286" cy="2031325"/>
          </a:xfrm>
          <a:prstGeom prst="rect">
            <a:avLst/>
          </a:prstGeom>
          <a:noFill/>
        </p:spPr>
        <p:txBody>
          <a:bodyPr wrap="square" rtlCol="0">
            <a:spAutoFit/>
          </a:bodyPr>
          <a:lstStyle/>
          <a:p>
            <a:r>
              <a:rPr lang="en-US" dirty="0" smtClean="0"/>
              <a:t>DRAFT TRUMPS OPEN FLIGHT ASSIGNMENT</a:t>
            </a:r>
          </a:p>
          <a:p>
            <a:r>
              <a:rPr lang="en-US" dirty="0" smtClean="0"/>
              <a:t>If </a:t>
            </a:r>
            <a:r>
              <a:rPr lang="en-US" dirty="0"/>
              <a:t>an employee is drafted on a non-inviolate day off prior to an awarded open flight and such draft interferes with the awarded open flight then the draft will take precedence and the awarded open flight will be dropped. </a:t>
            </a:r>
          </a:p>
          <a:p>
            <a:endParaRPr lang="en-US" dirty="0"/>
          </a:p>
        </p:txBody>
      </p:sp>
      <p:sp>
        <p:nvSpPr>
          <p:cNvPr id="5" name="TextBox 4"/>
          <p:cNvSpPr txBox="1"/>
          <p:nvPr/>
        </p:nvSpPr>
        <p:spPr>
          <a:xfrm>
            <a:off x="2283121" y="2884219"/>
            <a:ext cx="4104449" cy="1754327"/>
          </a:xfrm>
          <a:prstGeom prst="rect">
            <a:avLst/>
          </a:prstGeom>
          <a:noFill/>
        </p:spPr>
        <p:txBody>
          <a:bodyPr wrap="square" rtlCol="0">
            <a:spAutoFit/>
          </a:bodyPr>
          <a:lstStyle/>
          <a:p>
            <a:pPr algn="just"/>
            <a:r>
              <a:rPr lang="en-US" b="1" dirty="0" smtClean="0"/>
              <a:t>INELIGIBILITY </a:t>
            </a:r>
            <a:r>
              <a:rPr lang="en-US" b="1" dirty="0"/>
              <a:t>FOR DRAFT: </a:t>
            </a:r>
            <a:r>
              <a:rPr lang="en-US" dirty="0"/>
              <a:t>Cabin Personnel who will fall below their minimum total guaranteed days off are ineligible for draft where these cannot be repaid in that month. </a:t>
            </a:r>
          </a:p>
          <a:p>
            <a:endParaRPr lang="en-US" dirty="0"/>
          </a:p>
        </p:txBody>
      </p:sp>
      <p:sp>
        <p:nvSpPr>
          <p:cNvPr id="6" name="TextBox 5"/>
          <p:cNvSpPr txBox="1"/>
          <p:nvPr/>
        </p:nvSpPr>
        <p:spPr>
          <a:xfrm>
            <a:off x="1220394" y="5657671"/>
            <a:ext cx="7923606" cy="1200329"/>
          </a:xfrm>
          <a:prstGeom prst="rect">
            <a:avLst/>
          </a:prstGeom>
          <a:noFill/>
        </p:spPr>
        <p:txBody>
          <a:bodyPr wrap="square" rtlCol="0">
            <a:spAutoFit/>
          </a:bodyPr>
          <a:lstStyle/>
          <a:p>
            <a:pPr algn="r"/>
            <a:r>
              <a:rPr lang="en-US" dirty="0" smtClean="0"/>
              <a:t>DRAFT PREMIUM APPLICATION</a:t>
            </a:r>
          </a:p>
          <a:p>
            <a:pPr algn="r"/>
            <a:r>
              <a:rPr lang="en-US" dirty="0" smtClean="0"/>
              <a:t>Draft </a:t>
            </a:r>
            <a:r>
              <a:rPr lang="en-US" dirty="0"/>
              <a:t>premium will not apply on any day other than a non-inviolate day off. An employee is not eligible to be drafted on an inviolate day off. </a:t>
            </a:r>
          </a:p>
          <a:p>
            <a:endParaRPr lang="en-US" dirty="0"/>
          </a:p>
        </p:txBody>
      </p:sp>
    </p:spTree>
    <p:extLst>
      <p:ext uri="{BB962C8B-B14F-4D97-AF65-F5344CB8AC3E}">
        <p14:creationId xmlns:p14="http://schemas.microsoft.com/office/powerpoint/2010/main" val="1079310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SICK LEAVE</a:t>
            </a:r>
            <a:endParaRPr lang="en-US" dirty="0"/>
          </a:p>
        </p:txBody>
      </p:sp>
      <p:pic>
        <p:nvPicPr>
          <p:cNvPr id="2" name="Picture 1" descr="Screen Shot 2017-12-28 at 10.1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29729">
            <a:off x="336827" y="942762"/>
            <a:ext cx="8000195" cy="3707783"/>
          </a:xfrm>
          <a:prstGeom prst="rect">
            <a:avLst/>
          </a:prstGeom>
        </p:spPr>
      </p:pic>
    </p:spTree>
    <p:extLst>
      <p:ext uri="{BB962C8B-B14F-4D97-AF65-F5344CB8AC3E}">
        <p14:creationId xmlns:p14="http://schemas.microsoft.com/office/powerpoint/2010/main" val="2322798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7172903">
            <a:off x="6160108" y="-614760"/>
            <a:ext cx="1435608" cy="3543435"/>
          </a:xfrm>
        </p:spPr>
        <p:txBody>
          <a:bodyPr>
            <a:normAutofit/>
          </a:bodyPr>
          <a:lstStyle/>
          <a:p>
            <a:r>
              <a:rPr lang="en-US" dirty="0" smtClean="0"/>
              <a:t>Night Flights</a:t>
            </a:r>
            <a:endParaRPr lang="en-US" dirty="0"/>
          </a:p>
        </p:txBody>
      </p:sp>
      <p:pic>
        <p:nvPicPr>
          <p:cNvPr id="4" name="Picture 3" descr="Screen Shot 2017-12-28 at 10.16.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76473">
            <a:off x="1176261" y="1661281"/>
            <a:ext cx="6972300" cy="3632200"/>
          </a:xfrm>
          <a:prstGeom prst="rect">
            <a:avLst/>
          </a:prstGeom>
        </p:spPr>
      </p:pic>
    </p:spTree>
    <p:extLst>
      <p:ext uri="{BB962C8B-B14F-4D97-AF65-F5344CB8AC3E}">
        <p14:creationId xmlns:p14="http://schemas.microsoft.com/office/powerpoint/2010/main" val="2601256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Standby </a:t>
            </a:r>
            <a:r>
              <a:rPr lang="mr-IN" dirty="0" smtClean="0"/>
              <a:t>–</a:t>
            </a:r>
            <a:r>
              <a:rPr lang="en-US" dirty="0" smtClean="0"/>
              <a:t> What’s the limit?</a:t>
            </a:r>
            <a:endParaRPr lang="en-US" dirty="0"/>
          </a:p>
        </p:txBody>
      </p:sp>
      <p:sp>
        <p:nvSpPr>
          <p:cNvPr id="3" name="Content Placeholder 2"/>
          <p:cNvSpPr>
            <a:spLocks noGrp="1"/>
          </p:cNvSpPr>
          <p:nvPr>
            <p:ph idx="1"/>
          </p:nvPr>
        </p:nvSpPr>
        <p:spPr>
          <a:xfrm rot="900000">
            <a:off x="3206806" y="350558"/>
            <a:ext cx="5646635" cy="6312214"/>
          </a:xfrm>
        </p:spPr>
        <p:txBody>
          <a:bodyPr>
            <a:normAutofit fontScale="62500" lnSpcReduction="20000"/>
          </a:bodyPr>
          <a:lstStyle/>
          <a:p>
            <a:pPr marL="0" indent="0">
              <a:buNone/>
            </a:pPr>
            <a:r>
              <a:rPr lang="en-US" dirty="0" smtClean="0"/>
              <a:t>The criteria for airport standby, as per article B8.20.02 in the CA the verbiage is very clear; all reserve members at your base must have been assigned two airport standby periods prior to a third period being assigned to any reserve member.</a:t>
            </a:r>
          </a:p>
          <a:p>
            <a:pPr marL="0" indent="0">
              <a:buNone/>
            </a:pPr>
            <a:endParaRPr lang="en-US" sz="1400" dirty="0" smtClean="0"/>
          </a:p>
          <a:p>
            <a:pPr marL="0" indent="0">
              <a:buNone/>
            </a:pPr>
            <a:r>
              <a:rPr lang="en-US" dirty="0" smtClean="0"/>
              <a:t>If you are assigned a third airport standby, speak with the crew scheduler and inquire as to whether or not all reserve members have been assigned two airport standby periods in the month? If not advise them of the above article and clarify that you should not be working a third standby stint until all members have been assigned two. </a:t>
            </a:r>
          </a:p>
          <a:p>
            <a:pPr marL="0" indent="0">
              <a:buNone/>
            </a:pPr>
            <a:endParaRPr lang="en-US" sz="1400" dirty="0"/>
          </a:p>
          <a:p>
            <a:pPr marL="0" indent="0">
              <a:buNone/>
            </a:pPr>
            <a:r>
              <a:rPr lang="en-US" dirty="0" smtClean="0"/>
              <a:t>In the case the crew scheduler is not receptive, accept the assignment and contact your reserve committee or local Union office immediately. Inform them of the situation, that you brought this article to their attention and they still did not remove the third airport standby assignment</a:t>
            </a:r>
          </a:p>
          <a:p>
            <a:pPr marL="0" indent="0">
              <a:buNone/>
            </a:pPr>
            <a:endParaRPr lang="en-US" sz="1400" dirty="0"/>
          </a:p>
          <a:p>
            <a:pPr marL="0" indent="0">
              <a:buNone/>
            </a:pPr>
            <a:r>
              <a:rPr lang="en-US" dirty="0" smtClean="0"/>
              <a:t>If there is no one immediately available *remember to ‘</a:t>
            </a:r>
            <a:r>
              <a:rPr lang="en-US" b="1" i="1" dirty="0" smtClean="0"/>
              <a:t>work now and grieve later’</a:t>
            </a:r>
            <a:endParaRPr lang="en-US" b="1" i="1" dirty="0"/>
          </a:p>
        </p:txBody>
      </p:sp>
    </p:spTree>
    <p:extLst>
      <p:ext uri="{BB962C8B-B14F-4D97-AF65-F5344CB8AC3E}">
        <p14:creationId xmlns:p14="http://schemas.microsoft.com/office/powerpoint/2010/main" val="32371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2474" y="5047810"/>
            <a:ext cx="5036383" cy="1085314"/>
          </a:xfrm>
        </p:spPr>
        <p:txBody>
          <a:bodyPr/>
          <a:lstStyle/>
          <a:p>
            <a:r>
              <a:rPr lang="en-US" dirty="0" smtClean="0"/>
              <a:t>Airport Standby</a:t>
            </a:r>
            <a:endParaRPr lang="en-US" dirty="0"/>
          </a:p>
        </p:txBody>
      </p:sp>
      <p:pic>
        <p:nvPicPr>
          <p:cNvPr id="7" name="Picture Placeholder 6" descr="Airport Standby Reserve Img.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59" t="-6959" r="650" b="-5123"/>
          <a:stretch/>
        </p:blipFill>
        <p:spPr>
          <a:xfrm>
            <a:off x="320842" y="166826"/>
            <a:ext cx="7940206" cy="4734571"/>
          </a:xfrm>
        </p:spPr>
      </p:pic>
    </p:spTree>
    <p:extLst>
      <p:ext uri="{BB962C8B-B14F-4D97-AF65-F5344CB8AC3E}">
        <p14:creationId xmlns:p14="http://schemas.microsoft.com/office/powerpoint/2010/main" val="1223766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900000">
            <a:off x="-123934" y="626223"/>
            <a:ext cx="5985159" cy="1606102"/>
          </a:xfrm>
        </p:spPr>
        <p:txBody>
          <a:bodyPr>
            <a:normAutofit fontScale="90000"/>
          </a:bodyPr>
          <a:lstStyle/>
          <a:p>
            <a:r>
              <a:rPr lang="en-US" dirty="0" smtClean="0"/>
              <a:t>Airport Standby Continued</a:t>
            </a:r>
            <a:endParaRPr lang="en-US" dirty="0"/>
          </a:p>
        </p:txBody>
      </p:sp>
      <p:sp>
        <p:nvSpPr>
          <p:cNvPr id="6" name="Subtitle 5"/>
          <p:cNvSpPr>
            <a:spLocks noGrp="1"/>
          </p:cNvSpPr>
          <p:nvPr>
            <p:ph type="subTitle" idx="1"/>
          </p:nvPr>
        </p:nvSpPr>
        <p:spPr>
          <a:xfrm rot="-900000">
            <a:off x="719833" y="2053744"/>
            <a:ext cx="7830943" cy="4306548"/>
          </a:xfrm>
        </p:spPr>
        <p:txBody>
          <a:bodyPr>
            <a:normAutofit fontScale="92500" lnSpcReduction="20000"/>
          </a:bodyPr>
          <a:lstStyle/>
          <a:p>
            <a:r>
              <a:rPr lang="en-US" dirty="0" smtClean="0"/>
              <a:t>As per Article B8.21 </a:t>
            </a:r>
            <a:r>
              <a:rPr lang="en-US" b="1" dirty="0">
                <a:effectLst/>
              </a:rPr>
              <a:t>AIRPORT STANDBY AFTER FLIGHT: </a:t>
            </a:r>
            <a:endParaRPr lang="en-US" b="1" dirty="0" smtClean="0">
              <a:effectLst/>
            </a:endParaRPr>
          </a:p>
          <a:p>
            <a:r>
              <a:rPr lang="en-US" dirty="0" smtClean="0">
                <a:effectLst/>
              </a:rPr>
              <a:t>A </a:t>
            </a:r>
            <a:r>
              <a:rPr lang="en-US" dirty="0">
                <a:effectLst/>
              </a:rPr>
              <a:t>Reserve Blockholder may, on arrival at Home Base after a flight, be required to remain on standby at the airport for a maximum of one (1) hour ONLY if his/her duty period on arrival is eight (8) hours or less. S/he may be assigned to a flight departing within or after the one (1) hour period and if no assignment is made, s/he must be released for a legal rest. The duty period, for pay and limitation purposes, will end at release time</a:t>
            </a:r>
            <a:r>
              <a:rPr lang="en-US" dirty="0" smtClean="0">
                <a:effectLst/>
              </a:rPr>
              <a:t>.</a:t>
            </a:r>
          </a:p>
          <a:p>
            <a:endParaRPr lang="en-US" dirty="0">
              <a:effectLst/>
            </a:endParaRPr>
          </a:p>
          <a:p>
            <a:r>
              <a:rPr lang="en-US" dirty="0" smtClean="0">
                <a:effectLst/>
              </a:rPr>
              <a:t>The one (1) hour standby after a flight commences does NOT count towards the maximum of two (2) per month. </a:t>
            </a:r>
            <a:r>
              <a:rPr lang="en-US" dirty="0" smtClean="0"/>
              <a:t> </a:t>
            </a:r>
            <a:endParaRPr lang="en-US" dirty="0"/>
          </a:p>
        </p:txBody>
      </p:sp>
    </p:spTree>
    <p:extLst>
      <p:ext uri="{BB962C8B-B14F-4D97-AF65-F5344CB8AC3E}">
        <p14:creationId xmlns:p14="http://schemas.microsoft.com/office/powerpoint/2010/main" val="1761761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Standby Continued</a:t>
            </a:r>
            <a:endParaRPr lang="en-US" dirty="0"/>
          </a:p>
        </p:txBody>
      </p:sp>
      <p:sp>
        <p:nvSpPr>
          <p:cNvPr id="3" name="Content Placeholder 2"/>
          <p:cNvSpPr>
            <a:spLocks noGrp="1"/>
          </p:cNvSpPr>
          <p:nvPr>
            <p:ph idx="1"/>
          </p:nvPr>
        </p:nvSpPr>
        <p:spPr/>
        <p:txBody>
          <a:bodyPr/>
          <a:lstStyle/>
          <a:p>
            <a:pPr marL="0" indent="0" algn="ctr">
              <a:buNone/>
            </a:pPr>
            <a:r>
              <a:rPr lang="en-US" dirty="0" smtClean="0"/>
              <a:t>If a Crew Member is assigned a flight by Crew Scheduling and then there is an event of IRROPS (irregular operations) and CS calls it is legal to assign an airport standby though  the maximum limitation of two (2) airport standby assignments does not apply</a:t>
            </a:r>
            <a:endParaRPr lang="en-US" dirty="0"/>
          </a:p>
        </p:txBody>
      </p:sp>
    </p:spTree>
    <p:extLst>
      <p:ext uri="{BB962C8B-B14F-4D97-AF65-F5344CB8AC3E}">
        <p14:creationId xmlns:p14="http://schemas.microsoft.com/office/powerpoint/2010/main" val="2102051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20951963">
            <a:off x="123118" y="283983"/>
            <a:ext cx="4036853" cy="1695631"/>
          </a:xfrm>
        </p:spPr>
        <p:txBody>
          <a:bodyPr/>
          <a:lstStyle/>
          <a:p>
            <a:r>
              <a:rPr lang="en-US" dirty="0" smtClean="0"/>
              <a:t>Reserve Types      &amp; Notification</a:t>
            </a:r>
            <a:endParaRPr lang="en-US" dirty="0"/>
          </a:p>
        </p:txBody>
      </p:sp>
      <p:pic>
        <p:nvPicPr>
          <p:cNvPr id="3" name="Picture 2" descr="Screen Shot 2017-12-28 at 9.27.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552" y="2053772"/>
            <a:ext cx="6146800" cy="4406900"/>
          </a:xfrm>
          <a:prstGeom prst="rect">
            <a:avLst/>
          </a:prstGeom>
        </p:spPr>
      </p:pic>
    </p:spTree>
    <p:extLst>
      <p:ext uri="{BB962C8B-B14F-4D97-AF65-F5344CB8AC3E}">
        <p14:creationId xmlns:p14="http://schemas.microsoft.com/office/powerpoint/2010/main" val="2883759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190"/>
            <a:ext cx="2236259" cy="1323439"/>
          </a:xfrm>
          <a:prstGeom prst="rect">
            <a:avLst/>
          </a:prstGeom>
          <a:noFill/>
        </p:spPr>
        <p:txBody>
          <a:bodyPr wrap="none" rtlCol="0">
            <a:spAutoFit/>
          </a:bodyPr>
          <a:lstStyle/>
          <a:p>
            <a:r>
              <a:rPr lang="en-US" sz="4000" dirty="0" smtClean="0"/>
              <a:t>OPEN </a:t>
            </a:r>
          </a:p>
          <a:p>
            <a:r>
              <a:rPr lang="en-US" sz="4000" dirty="0" smtClean="0"/>
              <a:t>FLIGHTS</a:t>
            </a:r>
            <a:endParaRPr lang="en-US" sz="4000" dirty="0"/>
          </a:p>
        </p:txBody>
      </p:sp>
      <p:pic>
        <p:nvPicPr>
          <p:cNvPr id="5" name="Picture 4" descr="Screen Shot 2017-12-28 at 10.30.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539" y="732076"/>
            <a:ext cx="6616700" cy="5880100"/>
          </a:xfrm>
          <a:prstGeom prst="rect">
            <a:avLst/>
          </a:prstGeom>
        </p:spPr>
      </p:pic>
    </p:spTree>
    <p:extLst>
      <p:ext uri="{BB962C8B-B14F-4D97-AF65-F5344CB8AC3E}">
        <p14:creationId xmlns:p14="http://schemas.microsoft.com/office/powerpoint/2010/main" val="2718806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5302040">
            <a:off x="6611327" y="3886954"/>
            <a:ext cx="1435608" cy="3774064"/>
          </a:xfrm>
        </p:spPr>
        <p:txBody>
          <a:bodyPr>
            <a:normAutofit fontScale="90000"/>
          </a:bodyPr>
          <a:lstStyle/>
          <a:p>
            <a:pPr algn="ctr"/>
            <a:r>
              <a:rPr lang="en-US" dirty="0" smtClean="0"/>
              <a:t>Understanding </a:t>
            </a:r>
            <a:br>
              <a:rPr lang="en-US" dirty="0" smtClean="0"/>
            </a:br>
            <a:r>
              <a:rPr lang="en-US" dirty="0" smtClean="0"/>
              <a:t>Pre-Select</a:t>
            </a:r>
            <a:endParaRPr lang="en-US" dirty="0"/>
          </a:p>
        </p:txBody>
      </p:sp>
      <p:sp>
        <p:nvSpPr>
          <p:cNvPr id="3" name="Vertical Text Placeholder 2"/>
          <p:cNvSpPr>
            <a:spLocks noGrp="1"/>
          </p:cNvSpPr>
          <p:nvPr>
            <p:ph type="body" orient="vert" idx="1"/>
          </p:nvPr>
        </p:nvSpPr>
        <p:spPr>
          <a:xfrm>
            <a:off x="160961" y="162012"/>
            <a:ext cx="8983039" cy="4736560"/>
          </a:xfrm>
        </p:spPr>
        <p:txBody>
          <a:bodyPr vert="horz">
            <a:normAutofit fontScale="77500" lnSpcReduction="20000"/>
          </a:bodyPr>
          <a:lstStyle/>
          <a:p>
            <a:pPr marL="0" indent="0">
              <a:buNone/>
            </a:pPr>
            <a:r>
              <a:rPr lang="en-US" dirty="0">
                <a:effectLst/>
              </a:rPr>
              <a:t>A Pairing shall not be assigned when the effect of the assignment would be to overproject the employee and cause him to drop a preselected cycle. In establishing the overprojection, Return to Base Extension B5.01.05 will be applied to the preselected cycle. </a:t>
            </a:r>
          </a:p>
          <a:p>
            <a:pPr marL="0" indent="0">
              <a:buNone/>
            </a:pPr>
            <a:r>
              <a:rPr lang="en-US" dirty="0" smtClean="0">
                <a:effectLst/>
              </a:rPr>
              <a:t>It is our (the Unions) understanding that the language regarding the Pre-Select should be strictly followed</a:t>
            </a:r>
          </a:p>
          <a:p>
            <a:pPr marL="0" indent="0">
              <a:buNone/>
            </a:pPr>
            <a:endParaRPr lang="en-US" dirty="0">
              <a:effectLst/>
            </a:endParaRPr>
          </a:p>
          <a:p>
            <a:pPr marL="0" indent="0">
              <a:buNone/>
            </a:pPr>
            <a:r>
              <a:rPr lang="en-US" b="1" dirty="0">
                <a:effectLst/>
              </a:rPr>
              <a:t>CHANGE OF ASSIGNMENT: </a:t>
            </a:r>
            <a:r>
              <a:rPr lang="en-US" dirty="0">
                <a:effectLst/>
              </a:rPr>
              <a:t>An employee who has been assigned an open flight (B8.26) or who has been pre-assigned to an open flight (B8.28) may have such assignment altered in the event of an irregular operation caused by cancellation, consolidation, substitution, misconnection, overprojection or illegality at Home Base. Such change in assignment will normally be made at report time and the employee will be required to operate any other assignment for which s/he is legal. </a:t>
            </a:r>
            <a:endParaRPr lang="en-US" dirty="0"/>
          </a:p>
          <a:p>
            <a:pPr marL="0" indent="0">
              <a:buNone/>
            </a:pPr>
            <a:endParaRPr lang="en-US" dirty="0"/>
          </a:p>
          <a:p>
            <a:endParaRPr lang="en-US" dirty="0"/>
          </a:p>
        </p:txBody>
      </p:sp>
      <p:sp>
        <p:nvSpPr>
          <p:cNvPr id="4" name="TextBox 3"/>
          <p:cNvSpPr txBox="1"/>
          <p:nvPr/>
        </p:nvSpPr>
        <p:spPr>
          <a:xfrm>
            <a:off x="160961" y="5103673"/>
            <a:ext cx="4980947" cy="1754327"/>
          </a:xfrm>
          <a:prstGeom prst="rect">
            <a:avLst/>
          </a:prstGeom>
          <a:noFill/>
        </p:spPr>
        <p:txBody>
          <a:bodyPr wrap="square" rtlCol="0">
            <a:spAutoFit/>
          </a:bodyPr>
          <a:lstStyle/>
          <a:p>
            <a:r>
              <a:rPr lang="en-US" b="1" dirty="0"/>
              <a:t>NOTE: </a:t>
            </a:r>
            <a:r>
              <a:rPr lang="en-US" dirty="0"/>
              <a:t>If an employee has been awarded an open flight on his/her non- inviolate days off (B8.09) s/he will have the option to not accept a move-up or reassignment on his/her days off. </a:t>
            </a:r>
          </a:p>
          <a:p>
            <a:endParaRPr lang="en-US" dirty="0"/>
          </a:p>
        </p:txBody>
      </p:sp>
    </p:spTree>
    <p:extLst>
      <p:ext uri="{BB962C8B-B14F-4D97-AF65-F5344CB8AC3E}">
        <p14:creationId xmlns:p14="http://schemas.microsoft.com/office/powerpoint/2010/main" val="913267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682" y="40692"/>
            <a:ext cx="8972318" cy="6924974"/>
          </a:xfrm>
          <a:prstGeom prst="rect">
            <a:avLst/>
          </a:prstGeom>
          <a:noFill/>
        </p:spPr>
        <p:txBody>
          <a:bodyPr wrap="square" rtlCol="0">
            <a:spAutoFit/>
          </a:bodyPr>
          <a:lstStyle/>
          <a:p>
            <a:r>
              <a:rPr lang="en-GB" dirty="0" smtClean="0"/>
              <a:t>Article </a:t>
            </a:r>
            <a:r>
              <a:rPr lang="en-GB" dirty="0"/>
              <a:t>B8.26.09 is clear on when the company can remove a reserve: </a:t>
            </a:r>
            <a:br>
              <a:rPr lang="en-GB" dirty="0"/>
            </a:br>
            <a:r>
              <a:rPr lang="en-GB" dirty="0"/>
              <a:t/>
            </a:r>
            <a:br>
              <a:rPr lang="en-GB" dirty="0"/>
            </a:br>
            <a:r>
              <a:rPr lang="en-GB" b="1" i="1" dirty="0"/>
              <a:t>B8.26.09</a:t>
            </a:r>
            <a:r>
              <a:rPr lang="en-GB" i="1" dirty="0"/>
              <a:t> An open pairing once awarded to a Reserve Blockholder will not subsequently be changed except in the event of an irregular operation caused by cancellation, consolidation, substitution, misconnection, overprojection or illegality at Home Base. The employee involved will revert to the reserve status s/he was scheduled to hold had s/he not been awarded the pairing.</a:t>
            </a:r>
            <a:r>
              <a:rPr lang="en-GB" dirty="0"/>
              <a:t/>
            </a:r>
            <a:br>
              <a:rPr lang="en-GB" dirty="0"/>
            </a:br>
            <a:r>
              <a:rPr lang="en-GB" dirty="0"/>
              <a:t> </a:t>
            </a:r>
            <a:br>
              <a:rPr lang="en-GB" dirty="0"/>
            </a:br>
            <a:r>
              <a:rPr lang="en-GB" dirty="0"/>
              <a:t>The union is looking for your assistance in reporting ANY and ALL awarded open flights (pre-selects) that have had deviations, changes or when you have been removed from the pairing as a whole or any flight within the pre-selected pairing.</a:t>
            </a:r>
            <a:br>
              <a:rPr lang="en-GB" dirty="0"/>
            </a:br>
            <a:r>
              <a:rPr lang="en-GB" dirty="0"/>
              <a:t> </a:t>
            </a:r>
            <a:br>
              <a:rPr lang="en-GB" dirty="0"/>
            </a:br>
            <a:r>
              <a:rPr lang="en-GB" dirty="0"/>
              <a:t>Please email full details along with the following:</a:t>
            </a:r>
          </a:p>
          <a:p>
            <a:pPr lvl="0"/>
            <a:r>
              <a:rPr lang="en-GB" dirty="0"/>
              <a:t>Time your assignment was changed, time you were notified</a:t>
            </a:r>
          </a:p>
          <a:p>
            <a:pPr lvl="0"/>
            <a:r>
              <a:rPr lang="en-GB" dirty="0"/>
              <a:t>When and/or where the change occurred (mid pairing/ prior to check in/ on layover/ </a:t>
            </a:r>
            <a:r>
              <a:rPr lang="en-GB" dirty="0" smtClean="0"/>
              <a:t>etc.)</a:t>
            </a:r>
          </a:p>
          <a:p>
            <a:pPr lvl="0"/>
            <a:endParaRPr lang="en-GB" dirty="0"/>
          </a:p>
          <a:p>
            <a:pPr lvl="0"/>
            <a:r>
              <a:rPr lang="en-GB" dirty="0"/>
              <a:t>Who notified you of the change</a:t>
            </a:r>
          </a:p>
          <a:p>
            <a:pPr lvl="0"/>
            <a:r>
              <a:rPr lang="en-GB" dirty="0"/>
              <a:t>Why did the change happen?</a:t>
            </a:r>
          </a:p>
          <a:p>
            <a:pPr lvl="0"/>
            <a:r>
              <a:rPr lang="en-GB" dirty="0"/>
              <a:t>Employee Name, Number and pairing details</a:t>
            </a:r>
          </a:p>
          <a:p>
            <a:r>
              <a:rPr lang="en-GB" dirty="0"/>
              <a:t> </a:t>
            </a:r>
            <a:br>
              <a:rPr lang="en-GB" dirty="0"/>
            </a:br>
            <a:r>
              <a:rPr lang="en-GB" dirty="0"/>
              <a:t>We understand the frustration you have had with the constant changes to an established pairing.  The emails and calls to the locals are growing to an all time high on pre-selects and we want to address it.</a:t>
            </a:r>
          </a:p>
          <a:p>
            <a:endParaRPr lang="en-US" sz="1200" dirty="0"/>
          </a:p>
        </p:txBody>
      </p:sp>
    </p:spTree>
    <p:extLst>
      <p:ext uri="{BB962C8B-B14F-4D97-AF65-F5344CB8AC3E}">
        <p14:creationId xmlns:p14="http://schemas.microsoft.com/office/powerpoint/2010/main" val="3777771157"/>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00000">
            <a:off x="4901635" y="899281"/>
            <a:ext cx="3861796" cy="1299542"/>
          </a:xfrm>
        </p:spPr>
        <p:txBody>
          <a:bodyPr>
            <a:normAutofit fontScale="90000"/>
          </a:bodyPr>
          <a:lstStyle/>
          <a:p>
            <a:r>
              <a:rPr lang="en-US" dirty="0" smtClean="0"/>
              <a:t>Change of Assignment</a:t>
            </a:r>
            <a:endParaRPr lang="en-US" dirty="0"/>
          </a:p>
        </p:txBody>
      </p:sp>
      <p:sp>
        <p:nvSpPr>
          <p:cNvPr id="3" name="Vertical Text Placeholder 2"/>
          <p:cNvSpPr>
            <a:spLocks noGrp="1"/>
          </p:cNvSpPr>
          <p:nvPr>
            <p:ph type="body" orient="vert" idx="1"/>
          </p:nvPr>
        </p:nvSpPr>
        <p:spPr>
          <a:xfrm rot="16200000">
            <a:off x="108550" y="950376"/>
            <a:ext cx="6044446" cy="4987033"/>
          </a:xfrm>
        </p:spPr>
        <p:txBody>
          <a:bodyPr>
            <a:normAutofit fontScale="77500" lnSpcReduction="20000"/>
          </a:bodyPr>
          <a:lstStyle/>
          <a:p>
            <a:pPr marL="0" indent="0">
              <a:buNone/>
            </a:pPr>
            <a:r>
              <a:rPr lang="en-US" sz="2400" dirty="0" smtClean="0"/>
              <a:t>An employee who has been assigned an open flight (B8.26) or who has been pre-assigned to an open flight (B8.28) may have such assignment altered in the event of an irregular operation caused by cancellation, consolidation, substitution, misconnection, over-projection or illegality at Home Base. Such change in assignment will normally be made at report time and the employee will be required to operate any other assignment for which s/he is legal.</a:t>
            </a:r>
          </a:p>
          <a:p>
            <a:pPr marL="0" indent="0">
              <a:buNone/>
            </a:pPr>
            <a:endParaRPr lang="en-US" sz="2400" dirty="0"/>
          </a:p>
          <a:p>
            <a:pPr marL="0" indent="0">
              <a:buNone/>
            </a:pPr>
            <a:r>
              <a:rPr lang="en-US" sz="2400" dirty="0" smtClean="0"/>
              <a:t>A pairing shall not be assigned when the effect of the assignment would be to overproject the employee and cause him/her to drop a preselected cycle. In establishing the overprojection, Return to Base Extension B5.01.05 will ne applied to the preselected cycle </a:t>
            </a:r>
            <a:r>
              <a:rPr lang="en-US" sz="2400" i="1" dirty="0" smtClean="0"/>
              <a:t>[B8.22.01.0]</a:t>
            </a:r>
          </a:p>
          <a:p>
            <a:pPr marL="0" indent="0">
              <a:buNone/>
            </a:pPr>
            <a:endParaRPr lang="en-US" sz="2400" dirty="0"/>
          </a:p>
          <a:p>
            <a:pPr marL="0" indent="0">
              <a:buNone/>
            </a:pPr>
            <a:r>
              <a:rPr lang="en-US" sz="2400" i="1" dirty="0" smtClean="0"/>
              <a:t>See Article B10 for further clarification on Irregular Operations (IRROPS)</a:t>
            </a:r>
            <a:endParaRPr lang="en-US" sz="2400" i="1" dirty="0"/>
          </a:p>
        </p:txBody>
      </p:sp>
      <p:sp>
        <p:nvSpPr>
          <p:cNvPr id="4" name="TextBox 3"/>
          <p:cNvSpPr txBox="1"/>
          <p:nvPr/>
        </p:nvSpPr>
        <p:spPr>
          <a:xfrm rot="20637806">
            <a:off x="7137309" y="2077989"/>
            <a:ext cx="1710775" cy="369332"/>
          </a:xfrm>
          <a:prstGeom prst="rect">
            <a:avLst/>
          </a:prstGeom>
          <a:noFill/>
        </p:spPr>
        <p:txBody>
          <a:bodyPr wrap="none" rtlCol="0">
            <a:spAutoFit/>
          </a:bodyPr>
          <a:lstStyle/>
          <a:p>
            <a:r>
              <a:rPr lang="en-US" dirty="0" smtClean="0"/>
              <a:t>[Article B8.31]</a:t>
            </a:r>
            <a:endParaRPr lang="en-US" dirty="0"/>
          </a:p>
        </p:txBody>
      </p:sp>
    </p:spTree>
    <p:extLst>
      <p:ext uri="{BB962C8B-B14F-4D97-AF65-F5344CB8AC3E}">
        <p14:creationId xmlns:p14="http://schemas.microsoft.com/office/powerpoint/2010/main" val="365276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00000">
            <a:off x="3121782" y="4768606"/>
            <a:ext cx="5004753" cy="819672"/>
          </a:xfrm>
        </p:spPr>
        <p:txBody>
          <a:bodyPr>
            <a:normAutofit fontScale="90000"/>
          </a:bodyPr>
          <a:lstStyle/>
          <a:p>
            <a:r>
              <a:rPr lang="en-US" dirty="0" smtClean="0"/>
              <a:t>Voluntary Extension</a:t>
            </a:r>
            <a:endParaRPr lang="en-US" dirty="0"/>
          </a:p>
        </p:txBody>
      </p:sp>
      <p:sp>
        <p:nvSpPr>
          <p:cNvPr id="4" name="TextBox 3"/>
          <p:cNvSpPr txBox="1"/>
          <p:nvPr/>
        </p:nvSpPr>
        <p:spPr>
          <a:xfrm rot="20720416">
            <a:off x="6331943" y="5013708"/>
            <a:ext cx="1834682" cy="523220"/>
          </a:xfrm>
          <a:prstGeom prst="rect">
            <a:avLst/>
          </a:prstGeom>
          <a:noFill/>
        </p:spPr>
        <p:txBody>
          <a:bodyPr wrap="none" rtlCol="0">
            <a:spAutoFit/>
          </a:bodyPr>
          <a:lstStyle/>
          <a:p>
            <a:r>
              <a:rPr lang="en-US" sz="2800" dirty="0" smtClean="0"/>
              <a:t>100 Hours</a:t>
            </a:r>
            <a:endParaRPr lang="en-US" sz="2800" dirty="0"/>
          </a:p>
        </p:txBody>
      </p:sp>
      <p:pic>
        <p:nvPicPr>
          <p:cNvPr id="5" name="Picture 4" descr="Screen Shot 2017-12-28 at 10.32.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16458">
            <a:off x="336803" y="3990251"/>
            <a:ext cx="7610774" cy="816428"/>
          </a:xfrm>
          <a:prstGeom prst="rect">
            <a:avLst/>
          </a:prstGeom>
        </p:spPr>
      </p:pic>
      <p:sp>
        <p:nvSpPr>
          <p:cNvPr id="6" name="TextBox 5"/>
          <p:cNvSpPr txBox="1"/>
          <p:nvPr/>
        </p:nvSpPr>
        <p:spPr>
          <a:xfrm>
            <a:off x="157171" y="1898952"/>
            <a:ext cx="3072190" cy="800219"/>
          </a:xfrm>
          <a:prstGeom prst="rect">
            <a:avLst/>
          </a:prstGeom>
          <a:noFill/>
        </p:spPr>
        <p:txBody>
          <a:bodyPr wrap="square" rtlCol="0">
            <a:spAutoFit/>
          </a:bodyPr>
          <a:lstStyle/>
          <a:p>
            <a:r>
              <a:rPr lang="en-US" sz="2800" dirty="0" smtClean="0"/>
              <a:t>Training Credits</a:t>
            </a:r>
          </a:p>
          <a:p>
            <a:endParaRPr lang="en-US" dirty="0"/>
          </a:p>
        </p:txBody>
      </p:sp>
      <p:pic>
        <p:nvPicPr>
          <p:cNvPr id="7" name="Picture 6" descr="Screen Shot 2017-12-28 at 10.34.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71" y="263072"/>
            <a:ext cx="7378162" cy="1467554"/>
          </a:xfrm>
          <a:prstGeom prst="rect">
            <a:avLst/>
          </a:prstGeom>
        </p:spPr>
      </p:pic>
      <p:sp>
        <p:nvSpPr>
          <p:cNvPr id="3" name="TextBox 2"/>
          <p:cNvSpPr txBox="1"/>
          <p:nvPr/>
        </p:nvSpPr>
        <p:spPr>
          <a:xfrm>
            <a:off x="592667" y="3604381"/>
            <a:ext cx="2404850" cy="369332"/>
          </a:xfrm>
          <a:prstGeom prst="rect">
            <a:avLst/>
          </a:prstGeom>
          <a:noFill/>
        </p:spPr>
        <p:txBody>
          <a:bodyPr wrap="none" rtlCol="0">
            <a:spAutoFit/>
          </a:bodyPr>
          <a:lstStyle/>
          <a:p>
            <a:r>
              <a:rPr lang="en-US" dirty="0" smtClean="0"/>
              <a:t>Extension to monthly </a:t>
            </a:r>
            <a:endParaRPr lang="en-US" dirty="0"/>
          </a:p>
        </p:txBody>
      </p:sp>
    </p:spTree>
    <p:extLst>
      <p:ext uri="{BB962C8B-B14F-4D97-AF65-F5344CB8AC3E}">
        <p14:creationId xmlns:p14="http://schemas.microsoft.com/office/powerpoint/2010/main" val="1080327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938217" y="2507475"/>
            <a:ext cx="5064953" cy="1943848"/>
          </a:xfrm>
        </p:spPr>
        <p:txBody>
          <a:bodyPr>
            <a:normAutofit fontScale="90000"/>
          </a:bodyPr>
          <a:lstStyle/>
          <a:p>
            <a:r>
              <a:rPr lang="en-US" dirty="0" smtClean="0"/>
              <a:t>Cabs/Taxi’s </a:t>
            </a:r>
            <a:r>
              <a:rPr lang="en-US" dirty="0"/>
              <a:t>for mainline reserves – </a:t>
            </a:r>
            <a:r>
              <a:rPr lang="en-US" i="1" dirty="0"/>
              <a:t>When can I </a:t>
            </a:r>
            <a:r>
              <a:rPr lang="en-US" i="1" dirty="0" smtClean="0"/>
              <a:t/>
            </a:r>
            <a:br>
              <a:rPr lang="en-US" i="1" dirty="0" smtClean="0"/>
            </a:br>
            <a:r>
              <a:rPr lang="en-US" i="1" dirty="0" smtClean="0"/>
              <a:t>request </a:t>
            </a:r>
            <a:r>
              <a:rPr lang="en-US" i="1" dirty="0"/>
              <a:t>one?</a:t>
            </a:r>
          </a:p>
        </p:txBody>
      </p:sp>
      <p:sp>
        <p:nvSpPr>
          <p:cNvPr id="3" name="Content Placeholder 2"/>
          <p:cNvSpPr>
            <a:spLocks noGrp="1"/>
          </p:cNvSpPr>
          <p:nvPr>
            <p:ph idx="1"/>
          </p:nvPr>
        </p:nvSpPr>
        <p:spPr>
          <a:xfrm rot="900000">
            <a:off x="3422567" y="1003439"/>
            <a:ext cx="5047307" cy="5462759"/>
          </a:xfrm>
        </p:spPr>
        <p:txBody>
          <a:bodyPr>
            <a:normAutofit fontScale="85000" lnSpcReduction="20000"/>
          </a:bodyPr>
          <a:lstStyle/>
          <a:p>
            <a:pPr marL="0" indent="0">
              <a:buNone/>
            </a:pPr>
            <a:r>
              <a:rPr lang="en-US" sz="2000" dirty="0" smtClean="0"/>
              <a:t>For members on reserve there are a few scenarios where you are entitled to a cab (taxi) to get to or home from the airport.</a:t>
            </a:r>
          </a:p>
          <a:p>
            <a:pPr marL="0" indent="0">
              <a:buNone/>
            </a:pPr>
            <a:endParaRPr lang="en-US" sz="2000" dirty="0" smtClean="0"/>
          </a:p>
          <a:p>
            <a:pPr marL="0" indent="0">
              <a:buNone/>
            </a:pPr>
            <a:r>
              <a:rPr lang="en-US" sz="2000" dirty="0" smtClean="0"/>
              <a:t>Article 7.01.02 and 7.01.03 in the CA are your reference points. You can request a cab:</a:t>
            </a:r>
          </a:p>
          <a:p>
            <a:pPr marL="0" indent="0">
              <a:buNone/>
            </a:pPr>
            <a:endParaRPr lang="en-US" sz="2000" dirty="0" smtClean="0"/>
          </a:p>
          <a:p>
            <a:pPr marL="0" indent="0">
              <a:buNone/>
            </a:pPr>
            <a:r>
              <a:rPr lang="en-US" sz="2000" dirty="0" smtClean="0"/>
              <a:t>- If notification is made less than 4 hours prior to flight departure or standby report time</a:t>
            </a:r>
          </a:p>
          <a:p>
            <a:pPr marL="0" indent="0">
              <a:buNone/>
            </a:pPr>
            <a:endParaRPr lang="en-US" sz="2000" dirty="0"/>
          </a:p>
          <a:p>
            <a:pPr marL="0" indent="0">
              <a:buNone/>
            </a:pPr>
            <a:r>
              <a:rPr lang="en-US" sz="2000" dirty="0" smtClean="0"/>
              <a:t>-If required to report to the airport if flight departure or standby start time is between 00:01 and 08:00</a:t>
            </a:r>
          </a:p>
          <a:p>
            <a:pPr marL="0" indent="0">
              <a:buNone/>
            </a:pPr>
            <a:endParaRPr lang="en-US" sz="2000" dirty="0"/>
          </a:p>
          <a:p>
            <a:pPr marL="0" indent="0">
              <a:buNone/>
            </a:pPr>
            <a:r>
              <a:rPr lang="en-US" sz="2000" dirty="0" smtClean="0"/>
              <a:t>-If required to report to airport for flight departure or standby start time within 15 hours of termination of last duty period</a:t>
            </a:r>
          </a:p>
          <a:p>
            <a:pPr marL="0" indent="0">
              <a:buNone/>
            </a:pPr>
            <a:endParaRPr lang="en-US" sz="2000" dirty="0"/>
          </a:p>
          <a:p>
            <a:pPr marL="0" indent="0">
              <a:buNone/>
            </a:pPr>
            <a:r>
              <a:rPr lang="en-US" sz="2000" dirty="0" smtClean="0"/>
              <a:t>-If arrival is after 00:00 and prior to 06:00</a:t>
            </a:r>
            <a:endParaRPr lang="en-US" sz="2000" dirty="0"/>
          </a:p>
        </p:txBody>
      </p:sp>
    </p:spTree>
    <p:extLst>
      <p:ext uri="{BB962C8B-B14F-4D97-AF65-F5344CB8AC3E}">
        <p14:creationId xmlns:p14="http://schemas.microsoft.com/office/powerpoint/2010/main" val="1258573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6551093" cy="798053"/>
          </a:xfrm>
        </p:spPr>
        <p:txBody>
          <a:bodyPr/>
          <a:lstStyle/>
          <a:p>
            <a:r>
              <a:rPr lang="en-US" dirty="0" smtClean="0"/>
              <a:t>Order of Assignment:</a:t>
            </a:r>
            <a:endParaRPr lang="en-US" dirty="0"/>
          </a:p>
        </p:txBody>
      </p:sp>
      <p:pic>
        <p:nvPicPr>
          <p:cNvPr id="5" name="Picture 4" descr="Screen Shot 2017-12-28 at 10.35.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52" y="988553"/>
            <a:ext cx="6642100" cy="1651000"/>
          </a:xfrm>
          <a:prstGeom prst="rect">
            <a:avLst/>
          </a:prstGeom>
        </p:spPr>
      </p:pic>
      <p:sp>
        <p:nvSpPr>
          <p:cNvPr id="6" name="TextBox 5"/>
          <p:cNvSpPr txBox="1"/>
          <p:nvPr/>
        </p:nvSpPr>
        <p:spPr>
          <a:xfrm>
            <a:off x="192909" y="4550133"/>
            <a:ext cx="2446403" cy="1323439"/>
          </a:xfrm>
          <a:prstGeom prst="rect">
            <a:avLst/>
          </a:prstGeom>
          <a:noFill/>
        </p:spPr>
        <p:txBody>
          <a:bodyPr wrap="none" rtlCol="0">
            <a:spAutoFit/>
          </a:bodyPr>
          <a:lstStyle/>
          <a:p>
            <a:r>
              <a:rPr lang="en-US" sz="4000" dirty="0" smtClean="0"/>
              <a:t>LAYOVER </a:t>
            </a:r>
          </a:p>
          <a:p>
            <a:r>
              <a:rPr lang="en-US" sz="4000" dirty="0" smtClean="0"/>
              <a:t>POLICY:</a:t>
            </a:r>
            <a:endParaRPr lang="en-US" sz="4000" dirty="0"/>
          </a:p>
        </p:txBody>
      </p:sp>
      <p:pic>
        <p:nvPicPr>
          <p:cNvPr id="7" name="Picture 6" descr="Screen Shot 2017-12-28 at 10.39.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752" y="5308614"/>
            <a:ext cx="6604000" cy="1371600"/>
          </a:xfrm>
          <a:prstGeom prst="rect">
            <a:avLst/>
          </a:prstGeom>
        </p:spPr>
      </p:pic>
    </p:spTree>
    <p:extLst>
      <p:ext uri="{BB962C8B-B14F-4D97-AF65-F5344CB8AC3E}">
        <p14:creationId xmlns:p14="http://schemas.microsoft.com/office/powerpoint/2010/main" val="3294824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8772089">
            <a:off x="-491526" y="686085"/>
            <a:ext cx="4246851" cy="1578854"/>
          </a:xfrm>
        </p:spPr>
        <p:txBody>
          <a:bodyPr>
            <a:normAutofit fontScale="90000"/>
          </a:bodyPr>
          <a:lstStyle/>
          <a:p>
            <a:pPr algn="l"/>
            <a:r>
              <a:rPr lang="en-US" sz="4000" dirty="0" smtClean="0"/>
              <a:t>					  Personal </a:t>
            </a:r>
            <a:br>
              <a:rPr lang="en-US" sz="4000" dirty="0" smtClean="0"/>
            </a:br>
            <a:r>
              <a:rPr lang="en-US" sz="4000" dirty="0" smtClean="0"/>
              <a:t>     Time </a:t>
            </a:r>
            <a:br>
              <a:rPr lang="en-US" sz="4000" dirty="0" smtClean="0"/>
            </a:br>
            <a:r>
              <a:rPr lang="en-US" sz="4000" dirty="0" smtClean="0"/>
              <a:t>Bank</a:t>
            </a:r>
            <a:endParaRPr lang="en-US" sz="4000" dirty="0"/>
          </a:p>
        </p:txBody>
      </p:sp>
      <p:pic>
        <p:nvPicPr>
          <p:cNvPr id="5" name="Picture 4" descr="Screen Shot 2017-12-28 at 10.42.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585" y="50800"/>
            <a:ext cx="6616700" cy="6756400"/>
          </a:xfrm>
          <a:prstGeom prst="rect">
            <a:avLst/>
          </a:prstGeom>
        </p:spPr>
      </p:pic>
    </p:spTree>
    <p:extLst>
      <p:ext uri="{BB962C8B-B14F-4D97-AF65-F5344CB8AC3E}">
        <p14:creationId xmlns:p14="http://schemas.microsoft.com/office/powerpoint/2010/main" val="3257770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1441317" y="2682720"/>
            <a:ext cx="5065776" cy="1691640"/>
          </a:xfrm>
        </p:spPr>
        <p:txBody>
          <a:bodyPr/>
          <a:lstStyle/>
          <a:p>
            <a:r>
              <a:rPr lang="en-US" dirty="0" smtClean="0"/>
              <a:t>SCHEDULED DEADHEAD</a:t>
            </a:r>
            <a:endParaRPr lang="en-US" dirty="0"/>
          </a:p>
        </p:txBody>
      </p:sp>
      <p:sp>
        <p:nvSpPr>
          <p:cNvPr id="3" name="TextBox 2"/>
          <p:cNvSpPr txBox="1"/>
          <p:nvPr/>
        </p:nvSpPr>
        <p:spPr>
          <a:xfrm rot="17109052">
            <a:off x="1130846" y="2503713"/>
            <a:ext cx="2866571" cy="646331"/>
          </a:xfrm>
          <a:prstGeom prst="rect">
            <a:avLst/>
          </a:prstGeom>
          <a:noFill/>
        </p:spPr>
        <p:txBody>
          <a:bodyPr wrap="square" rtlCol="0">
            <a:spAutoFit/>
          </a:bodyPr>
          <a:lstStyle/>
          <a:p>
            <a:pPr algn="r"/>
            <a:r>
              <a:rPr lang="en-US" dirty="0" smtClean="0"/>
              <a:t>[ Article B5.02.02.02 ] </a:t>
            </a:r>
          </a:p>
          <a:p>
            <a:endParaRPr lang="en-US" dirty="0"/>
          </a:p>
        </p:txBody>
      </p:sp>
      <p:sp>
        <p:nvSpPr>
          <p:cNvPr id="4" name="TextBox 3"/>
          <p:cNvSpPr txBox="1"/>
          <p:nvPr/>
        </p:nvSpPr>
        <p:spPr>
          <a:xfrm>
            <a:off x="3797679" y="879343"/>
            <a:ext cx="5133729" cy="5632312"/>
          </a:xfrm>
          <a:prstGeom prst="rect">
            <a:avLst/>
          </a:prstGeom>
          <a:noFill/>
        </p:spPr>
        <p:txBody>
          <a:bodyPr wrap="square" rtlCol="0">
            <a:spAutoFit/>
          </a:bodyPr>
          <a:lstStyle/>
          <a:p>
            <a:r>
              <a:rPr lang="en-US" dirty="0" smtClean="0"/>
              <a:t>Scheduled Deadhead Extension to Home Base:</a:t>
            </a:r>
          </a:p>
          <a:p>
            <a:endParaRPr lang="en-US" dirty="0"/>
          </a:p>
          <a:p>
            <a:r>
              <a:rPr lang="en-US" sz="2400" dirty="0" smtClean="0"/>
              <a:t>For the deadhead to be ‘scheduled’ for the purpose of being on reserve, it would mean that crew scheduling placed the deadhead in your schedule </a:t>
            </a:r>
            <a:r>
              <a:rPr lang="en-US" sz="2400" i="1" u="sng" dirty="0" smtClean="0"/>
              <a:t>prior</a:t>
            </a:r>
            <a:r>
              <a:rPr lang="en-US" sz="2400" dirty="0" smtClean="0"/>
              <a:t> to the beginning of the duty day.</a:t>
            </a:r>
          </a:p>
          <a:p>
            <a:endParaRPr lang="en-US" dirty="0"/>
          </a:p>
          <a:p>
            <a:r>
              <a:rPr lang="en-US" dirty="0"/>
              <a:t>A duty period may be scheduled for up to fifteen (15) hours </a:t>
            </a:r>
            <a:r>
              <a:rPr lang="en-US" dirty="0" smtClean="0"/>
              <a:t>for domestic flights or sixteen (16) hours for overseas flights only to complete a deadhead to Home Base provided the flight duty was scheduled within the scheduled limitation of thirteen (13) hours for domestic flights or fourteen (14) hours for overseas flights. </a:t>
            </a:r>
            <a:endParaRPr lang="en-US" dirty="0"/>
          </a:p>
          <a:p>
            <a:endParaRPr lang="en-US" dirty="0"/>
          </a:p>
        </p:txBody>
      </p:sp>
    </p:spTree>
    <p:extLst>
      <p:ext uri="{BB962C8B-B14F-4D97-AF65-F5344CB8AC3E}">
        <p14:creationId xmlns:p14="http://schemas.microsoft.com/office/powerpoint/2010/main" val="3187155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351" y="1142163"/>
            <a:ext cx="5917905" cy="873741"/>
          </a:xfrm>
        </p:spPr>
        <p:txBody>
          <a:bodyPr/>
          <a:lstStyle/>
          <a:p>
            <a:r>
              <a:rPr lang="en-US" dirty="0" smtClean="0"/>
              <a:t>Crew Care Reporting</a:t>
            </a:r>
            <a:endParaRPr lang="en-US" dirty="0"/>
          </a:p>
        </p:txBody>
      </p:sp>
      <p:sp>
        <p:nvSpPr>
          <p:cNvPr id="3" name="TextBox 2"/>
          <p:cNvSpPr txBox="1"/>
          <p:nvPr/>
        </p:nvSpPr>
        <p:spPr>
          <a:xfrm>
            <a:off x="891001" y="2694360"/>
            <a:ext cx="7090350" cy="3139321"/>
          </a:xfrm>
          <a:prstGeom prst="rect">
            <a:avLst/>
          </a:prstGeom>
          <a:noFill/>
        </p:spPr>
        <p:txBody>
          <a:bodyPr wrap="square" rtlCol="0">
            <a:spAutoFit/>
          </a:bodyPr>
          <a:lstStyle/>
          <a:p>
            <a:r>
              <a:rPr lang="en-US" dirty="0" smtClean="0"/>
              <a:t>To </a:t>
            </a:r>
            <a:r>
              <a:rPr lang="en-US" dirty="0"/>
              <a:t>access and provide feedback regarding </a:t>
            </a:r>
            <a:r>
              <a:rPr lang="en-US" b="1" i="1" dirty="0"/>
              <a:t>any and all</a:t>
            </a:r>
            <a:r>
              <a:rPr lang="en-US" dirty="0"/>
              <a:t> instances that make your hotel </a:t>
            </a:r>
            <a:r>
              <a:rPr lang="en-US" dirty="0" smtClean="0"/>
              <a:t>stay or transportation to and from the airport </a:t>
            </a:r>
            <a:r>
              <a:rPr lang="en-US" dirty="0"/>
              <a:t>unpleasant, please ensure to report on the </a:t>
            </a:r>
            <a:r>
              <a:rPr lang="en-US" u="sng" dirty="0"/>
              <a:t>Crew Care </a:t>
            </a:r>
            <a:r>
              <a:rPr lang="en-US" u="sng" dirty="0" smtClean="0"/>
              <a:t>dashboard. </a:t>
            </a:r>
          </a:p>
          <a:p>
            <a:endParaRPr lang="en-US" dirty="0"/>
          </a:p>
          <a:p>
            <a:r>
              <a:rPr lang="en-US" dirty="0" smtClean="0"/>
              <a:t>Ex. dirty linens in room, rude or insulting communications from  drivers / hotel staff, loud or noisy stays etc. </a:t>
            </a:r>
            <a:endParaRPr lang="en-US" dirty="0"/>
          </a:p>
          <a:p>
            <a:endParaRPr lang="en-US" dirty="0"/>
          </a:p>
          <a:p>
            <a:r>
              <a:rPr lang="en-US" dirty="0"/>
              <a:t>Log Into </a:t>
            </a:r>
            <a:r>
              <a:rPr lang="en-US" dirty="0" smtClean="0"/>
              <a:t>ACAeronet &gt; </a:t>
            </a:r>
          </a:p>
          <a:p>
            <a:pPr lvl="1"/>
            <a:r>
              <a:rPr lang="en-US" dirty="0" smtClean="0"/>
              <a:t>In</a:t>
            </a:r>
            <a:r>
              <a:rPr lang="en-US" dirty="0"/>
              <a:t>-Flight Service </a:t>
            </a:r>
            <a:r>
              <a:rPr lang="en-US" dirty="0" smtClean="0"/>
              <a:t>&gt;</a:t>
            </a:r>
          </a:p>
          <a:p>
            <a:pPr lvl="2"/>
            <a:r>
              <a:rPr lang="en-US" dirty="0" smtClean="0"/>
              <a:t> Crew </a:t>
            </a:r>
            <a:r>
              <a:rPr lang="en-US" dirty="0"/>
              <a:t>Scheduling &amp; Planning &gt; </a:t>
            </a:r>
          </a:p>
          <a:p>
            <a:pPr lvl="3"/>
            <a:r>
              <a:rPr lang="en-US" dirty="0" smtClean="0"/>
              <a:t>Crew Care</a:t>
            </a:r>
            <a:endParaRPr lang="en-US" dirty="0"/>
          </a:p>
        </p:txBody>
      </p:sp>
    </p:spTree>
    <p:extLst>
      <p:ext uri="{BB962C8B-B14F-4D97-AF65-F5344CB8AC3E}">
        <p14:creationId xmlns:p14="http://schemas.microsoft.com/office/powerpoint/2010/main" val="2173670328"/>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00000">
            <a:off x="4676704" y="5381612"/>
            <a:ext cx="4301010" cy="760243"/>
          </a:xfrm>
        </p:spPr>
        <p:txBody>
          <a:bodyPr>
            <a:normAutofit fontScale="90000"/>
          </a:bodyPr>
          <a:lstStyle/>
          <a:p>
            <a:r>
              <a:rPr lang="en-US" dirty="0"/>
              <a:t>Call-in “C” Days</a:t>
            </a:r>
            <a:br>
              <a:rPr lang="en-US" dirty="0"/>
            </a:br>
            <a:endParaRPr lang="en-US" dirty="0"/>
          </a:p>
        </p:txBody>
      </p:sp>
      <p:sp>
        <p:nvSpPr>
          <p:cNvPr id="3" name="Vertical Text Placeholder 2"/>
          <p:cNvSpPr>
            <a:spLocks noGrp="1"/>
          </p:cNvSpPr>
          <p:nvPr>
            <p:ph type="body" orient="vert" idx="1"/>
          </p:nvPr>
        </p:nvSpPr>
        <p:spPr>
          <a:xfrm rot="16200000">
            <a:off x="-510726" y="1082674"/>
            <a:ext cx="6581279" cy="4624362"/>
          </a:xfrm>
        </p:spPr>
        <p:txBody>
          <a:bodyPr>
            <a:normAutofit/>
          </a:bodyPr>
          <a:lstStyle/>
          <a:p>
            <a:pPr marL="0" indent="0">
              <a:buNone/>
            </a:pPr>
            <a:r>
              <a:rPr lang="en-US" sz="1400" dirty="0" smtClean="0"/>
              <a:t>- Required to contact crew scheduling (CS) the night prior to the “C” day (usually 20:00 to 23:00) even if you are on a day off, on crew rest or on vacation. Contact must be made via phone (not through globe).</a:t>
            </a:r>
          </a:p>
          <a:p>
            <a:pPr marL="0" indent="0">
              <a:buNone/>
            </a:pPr>
            <a:r>
              <a:rPr lang="en-US" sz="1400" dirty="0" smtClean="0"/>
              <a:t>- At call-in time, the CS will either assign a flight sequence, change the reserve status to ‘ready reserve’ or release the reserve until the next call-in time</a:t>
            </a:r>
          </a:p>
          <a:p>
            <a:pPr marL="0" indent="0">
              <a:buNone/>
            </a:pPr>
            <a:r>
              <a:rPr lang="en-US" sz="1400" dirty="0" smtClean="0"/>
              <a:t>- On a “C” day you MUST call CS at the end of your duty period</a:t>
            </a:r>
          </a:p>
          <a:p>
            <a:pPr marL="0" indent="0">
              <a:buNone/>
            </a:pPr>
            <a:r>
              <a:rPr lang="en-US" sz="1400" dirty="0" smtClean="0"/>
              <a:t>- The “C” day may be converted to a “R” day at call in time or any time CS contacts you</a:t>
            </a:r>
          </a:p>
          <a:p>
            <a:pPr marL="0" indent="0">
              <a:buNone/>
            </a:pPr>
            <a:r>
              <a:rPr lang="en-US" sz="1400" dirty="0" smtClean="0"/>
              <a:t>- If assigned a flight 12:00 or later, you will be released until report time the following day, unless CS specifies that your release lasts until midnight. CS may change your assignment if they can reach you.</a:t>
            </a:r>
          </a:p>
          <a:p>
            <a:pPr marL="0" indent="0">
              <a:buNone/>
            </a:pPr>
            <a:r>
              <a:rPr lang="en-US" sz="1400" dirty="0" smtClean="0"/>
              <a:t>- If assigned a flight departing 11:59 or earlier, you will be released until mid-night on the day that you called in.</a:t>
            </a:r>
          </a:p>
          <a:p>
            <a:pPr marL="0" indent="0">
              <a:buNone/>
            </a:pPr>
            <a:endParaRPr lang="en-US" sz="1400" dirty="0" smtClean="0"/>
          </a:p>
          <a:p>
            <a:pPr marL="0" indent="0">
              <a:buNone/>
            </a:pPr>
            <a:r>
              <a:rPr lang="en-US" sz="1400" b="1" i="1" dirty="0" smtClean="0"/>
              <a:t>The Company will ensure that no more than 25% (twenty-five percent) of call-in reserves at  YYZ,  YUL and YVR bases will be converted to ready reserve calculated on a monthly basis </a:t>
            </a:r>
            <a:r>
              <a:rPr lang="en-US" sz="1400" i="1" dirty="0" smtClean="0"/>
              <a:t>(and that no more than 25% of call in reserves at YYC will be converted to ready reserve calculated on a quarterly basis). [B8.29]</a:t>
            </a:r>
            <a:endParaRPr lang="en-US" sz="1400" i="1" dirty="0"/>
          </a:p>
        </p:txBody>
      </p:sp>
      <p:sp>
        <p:nvSpPr>
          <p:cNvPr id="4" name="TextBox 3"/>
          <p:cNvSpPr txBox="1"/>
          <p:nvPr/>
        </p:nvSpPr>
        <p:spPr>
          <a:xfrm rot="20743368">
            <a:off x="7195391" y="5783122"/>
            <a:ext cx="1880343" cy="400110"/>
          </a:xfrm>
          <a:prstGeom prst="rect">
            <a:avLst/>
          </a:prstGeom>
          <a:noFill/>
        </p:spPr>
        <p:txBody>
          <a:bodyPr wrap="none" rtlCol="0">
            <a:spAutoFit/>
          </a:bodyPr>
          <a:lstStyle/>
          <a:p>
            <a:r>
              <a:rPr lang="en-US" sz="2000" dirty="0" smtClean="0"/>
              <a:t>[Article B8.27]</a:t>
            </a:r>
            <a:endParaRPr lang="en-US" sz="2000" dirty="0"/>
          </a:p>
        </p:txBody>
      </p:sp>
    </p:spTree>
    <p:extLst>
      <p:ext uri="{BB962C8B-B14F-4D97-AF65-F5344CB8AC3E}">
        <p14:creationId xmlns:p14="http://schemas.microsoft.com/office/powerpoint/2010/main" val="3084376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840135">
            <a:off x="-328555" y="462280"/>
            <a:ext cx="5065776" cy="1691640"/>
          </a:xfrm>
        </p:spPr>
        <p:txBody>
          <a:bodyPr/>
          <a:lstStyle/>
          <a:p>
            <a:pPr algn="ctr"/>
            <a:r>
              <a:rPr lang="en-US" dirty="0" smtClean="0"/>
              <a:t>Local Reserve Contacts:</a:t>
            </a:r>
            <a:endParaRPr lang="en-US" dirty="0"/>
          </a:p>
        </p:txBody>
      </p:sp>
      <p:sp>
        <p:nvSpPr>
          <p:cNvPr id="4" name="TextBox 3"/>
          <p:cNvSpPr txBox="1"/>
          <p:nvPr/>
        </p:nvSpPr>
        <p:spPr>
          <a:xfrm>
            <a:off x="2074186" y="2578353"/>
            <a:ext cx="7069814" cy="707886"/>
          </a:xfrm>
          <a:prstGeom prst="rect">
            <a:avLst/>
          </a:prstGeom>
          <a:noFill/>
        </p:spPr>
        <p:txBody>
          <a:bodyPr wrap="none" rtlCol="0">
            <a:spAutoFit/>
          </a:bodyPr>
          <a:lstStyle/>
          <a:p>
            <a:r>
              <a:rPr lang="en-US" sz="4000" dirty="0" smtClean="0"/>
              <a:t>Component Reserve Contact:</a:t>
            </a:r>
            <a:endParaRPr lang="en-US" sz="4000" dirty="0"/>
          </a:p>
        </p:txBody>
      </p:sp>
      <p:pic>
        <p:nvPicPr>
          <p:cNvPr id="5" name="Picture 4" descr="Screen Shot 2017-12-28 at 10.47.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3286239"/>
            <a:ext cx="7124700" cy="901700"/>
          </a:xfrm>
          <a:prstGeom prst="rect">
            <a:avLst/>
          </a:prstGeom>
        </p:spPr>
      </p:pic>
      <p:sp>
        <p:nvSpPr>
          <p:cNvPr id="6" name="TextBox 5"/>
          <p:cNvSpPr txBox="1"/>
          <p:nvPr/>
        </p:nvSpPr>
        <p:spPr>
          <a:xfrm>
            <a:off x="335076" y="6151604"/>
            <a:ext cx="8243941" cy="646331"/>
          </a:xfrm>
          <a:prstGeom prst="rect">
            <a:avLst/>
          </a:prstGeom>
          <a:noFill/>
        </p:spPr>
        <p:txBody>
          <a:bodyPr wrap="square" rtlCol="0">
            <a:spAutoFit/>
          </a:bodyPr>
          <a:lstStyle/>
          <a:p>
            <a:pPr algn="ctr"/>
            <a:r>
              <a:rPr lang="en-US" dirty="0" smtClean="0"/>
              <a:t>Please do not hesitate to contact either your </a:t>
            </a:r>
            <a:r>
              <a:rPr lang="en-US" dirty="0"/>
              <a:t>L</a:t>
            </a:r>
            <a:r>
              <a:rPr lang="en-US" dirty="0" smtClean="0"/>
              <a:t>ocal </a:t>
            </a:r>
            <a:r>
              <a:rPr lang="en-US" dirty="0"/>
              <a:t>U</a:t>
            </a:r>
            <a:r>
              <a:rPr lang="en-US" dirty="0" smtClean="0"/>
              <a:t>nion or the Component Reserve Committee for any clarification or with further questions.</a:t>
            </a:r>
            <a:endParaRPr lang="en-US" dirty="0"/>
          </a:p>
        </p:txBody>
      </p:sp>
      <p:sp>
        <p:nvSpPr>
          <p:cNvPr id="7" name="TextBox 6"/>
          <p:cNvSpPr txBox="1"/>
          <p:nvPr/>
        </p:nvSpPr>
        <p:spPr>
          <a:xfrm>
            <a:off x="335076" y="4342189"/>
            <a:ext cx="6543523" cy="1477328"/>
          </a:xfrm>
          <a:prstGeom prst="rect">
            <a:avLst/>
          </a:prstGeom>
          <a:noFill/>
        </p:spPr>
        <p:txBody>
          <a:bodyPr wrap="square" rtlCol="0">
            <a:spAutoFit/>
          </a:bodyPr>
          <a:lstStyle/>
          <a:p>
            <a:r>
              <a:rPr lang="en-US" dirty="0" smtClean="0"/>
              <a:t>If you have any questions or concerns that are not of immediate urgency, Duty Mangers are available at:  </a:t>
            </a:r>
            <a:r>
              <a:rPr lang="en-US" dirty="0" smtClean="0">
                <a:hlinkClick r:id="rId3"/>
              </a:rPr>
              <a:t>duty.manager@aircanada.ca</a:t>
            </a:r>
            <a:endParaRPr lang="en-US" dirty="0" smtClean="0"/>
          </a:p>
          <a:p>
            <a:endParaRPr lang="en-US" dirty="0"/>
          </a:p>
          <a:p>
            <a:r>
              <a:rPr lang="en-US" dirty="0" smtClean="0"/>
              <a:t>We ask that you CC: or BCC: the Union for all inquiries </a:t>
            </a:r>
            <a:endParaRPr lang="en-US" dirty="0"/>
          </a:p>
        </p:txBody>
      </p:sp>
      <p:sp>
        <p:nvSpPr>
          <p:cNvPr id="8" name="TextBox 7"/>
          <p:cNvSpPr txBox="1"/>
          <p:nvPr/>
        </p:nvSpPr>
        <p:spPr>
          <a:xfrm>
            <a:off x="4124477" y="195339"/>
            <a:ext cx="5019524" cy="2462213"/>
          </a:xfrm>
          <a:prstGeom prst="rect">
            <a:avLst/>
          </a:prstGeom>
          <a:noFill/>
        </p:spPr>
        <p:txBody>
          <a:bodyPr wrap="square" rtlCol="0">
            <a:spAutoFit/>
          </a:bodyPr>
          <a:lstStyle/>
          <a:p>
            <a:r>
              <a:rPr lang="en-US" sz="1400" dirty="0" smtClean="0"/>
              <a:t>YVR Local 4094 Contacts</a:t>
            </a:r>
          </a:p>
          <a:p>
            <a:r>
              <a:rPr lang="en-US" sz="1400" dirty="0" smtClean="0">
                <a:hlinkClick r:id="rId4"/>
              </a:rPr>
              <a:t>officers@local4094.ca</a:t>
            </a:r>
            <a:endParaRPr lang="en-US" sz="1400" dirty="0" smtClean="0"/>
          </a:p>
          <a:p>
            <a:endParaRPr lang="en-US" sz="1400" dirty="0" smtClean="0"/>
          </a:p>
          <a:p>
            <a:r>
              <a:rPr lang="en-US" sz="1400" dirty="0" smtClean="0"/>
              <a:t>YVR Reserve Committee:</a:t>
            </a:r>
          </a:p>
          <a:p>
            <a:r>
              <a:rPr lang="en-US" sz="1400" dirty="0" smtClean="0">
                <a:hlinkClick r:id="rId5"/>
              </a:rPr>
              <a:t>reserve@local4094.ca</a:t>
            </a:r>
            <a:endParaRPr lang="en-US" sz="1400" dirty="0" smtClean="0"/>
          </a:p>
          <a:p>
            <a:endParaRPr lang="en-US" sz="1400" dirty="0"/>
          </a:p>
          <a:p>
            <a:r>
              <a:rPr lang="en-US" sz="1400" dirty="0" smtClean="0"/>
              <a:t>YVR PBS </a:t>
            </a:r>
            <a:r>
              <a:rPr lang="en-US" sz="1400" dirty="0" err="1" smtClean="0"/>
              <a:t>Cpmmittee</a:t>
            </a:r>
            <a:r>
              <a:rPr lang="en-US" sz="1400" dirty="0" smtClean="0"/>
              <a:t>:</a:t>
            </a:r>
          </a:p>
          <a:p>
            <a:r>
              <a:rPr lang="en-US" sz="1400" dirty="0" smtClean="0">
                <a:hlinkClick r:id="rId6"/>
              </a:rPr>
              <a:t>pbs@local4094.ca</a:t>
            </a:r>
            <a:endParaRPr lang="en-US" sz="1400" dirty="0" smtClean="0"/>
          </a:p>
          <a:p>
            <a:endParaRPr lang="en-US" sz="1400" dirty="0"/>
          </a:p>
          <a:p>
            <a:r>
              <a:rPr lang="en-US" sz="1400" dirty="0" smtClean="0"/>
              <a:t>YVR Local 4094 Office Telephone Number:</a:t>
            </a:r>
          </a:p>
          <a:p>
            <a:r>
              <a:rPr lang="en-US" sz="1400" dirty="0" smtClean="0"/>
              <a:t>604-295-4259</a:t>
            </a:r>
            <a:endParaRPr lang="en-US" sz="1400" dirty="0"/>
          </a:p>
        </p:txBody>
      </p:sp>
    </p:spTree>
    <p:extLst>
      <p:ext uri="{BB962C8B-B14F-4D97-AF65-F5344CB8AC3E}">
        <p14:creationId xmlns:p14="http://schemas.microsoft.com/office/powerpoint/2010/main" val="21021960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4294967295"/>
          </p:nvPr>
        </p:nvSpPr>
        <p:spPr>
          <a:xfrm rot="-900000">
            <a:off x="416471" y="887413"/>
            <a:ext cx="7281863" cy="3987800"/>
          </a:xfrm>
        </p:spPr>
        <p:txBody>
          <a:bodyPr vert="horz">
            <a:normAutofit fontScale="70000" lnSpcReduction="20000"/>
          </a:bodyPr>
          <a:lstStyle/>
          <a:p>
            <a:pPr marL="0" indent="0" algn="ctr">
              <a:buNone/>
            </a:pPr>
            <a:r>
              <a:rPr lang="en-GB" dirty="0" smtClean="0">
                <a:effectLst/>
              </a:rPr>
              <a:t>There are times where the Company </a:t>
            </a:r>
            <a:r>
              <a:rPr lang="en-GB" dirty="0">
                <a:effectLst/>
              </a:rPr>
              <a:t>wants to ensure they have as much flexibility and legal crews available when the weather gets bad, IRROPS situations and crew availability may be </a:t>
            </a:r>
            <a:r>
              <a:rPr lang="en-GB" dirty="0" smtClean="0">
                <a:effectLst/>
              </a:rPr>
              <a:t>compromised, especially in the winter months.  </a:t>
            </a:r>
            <a:r>
              <a:rPr lang="en-GB" dirty="0">
                <a:effectLst/>
              </a:rPr>
              <a:t>Please note that when given a </a:t>
            </a:r>
            <a:r>
              <a:rPr lang="en-GB" i="1" dirty="0">
                <a:effectLst/>
              </a:rPr>
              <a:t>“reserve release”</a:t>
            </a:r>
            <a:r>
              <a:rPr lang="en-GB" dirty="0">
                <a:effectLst/>
              </a:rPr>
              <a:t> on Call-In days, these days are at no cost, and you are paid for that day as if you were on call.</a:t>
            </a:r>
            <a:br>
              <a:rPr lang="en-GB" dirty="0">
                <a:effectLst/>
              </a:rPr>
            </a:br>
            <a:r>
              <a:rPr lang="en-GB" dirty="0">
                <a:effectLst/>
              </a:rPr>
              <a:t> </a:t>
            </a:r>
            <a:br>
              <a:rPr lang="en-GB" dirty="0">
                <a:effectLst/>
              </a:rPr>
            </a:br>
            <a:r>
              <a:rPr lang="en-GB" dirty="0">
                <a:effectLst/>
              </a:rPr>
              <a:t>We tend to get calls asking for clarification on this as members will self notify through Globe.  The Union strongly advises you to follow your Collective Agreement and Call-In to scheduling and have the scheduler show you as notified.  Call-In days are meant to have you Call-In for an assignment the night prior, self notification is not a contractual way to be notified of an assignment.</a:t>
            </a:r>
          </a:p>
          <a:p>
            <a:pPr algn="ctr"/>
            <a:endParaRPr lang="en-US" dirty="0"/>
          </a:p>
        </p:txBody>
      </p:sp>
      <p:sp>
        <p:nvSpPr>
          <p:cNvPr id="4" name="Title 1"/>
          <p:cNvSpPr>
            <a:spLocks noGrp="1"/>
          </p:cNvSpPr>
          <p:nvPr>
            <p:ph type="title" idx="4294967295"/>
          </p:nvPr>
        </p:nvSpPr>
        <p:spPr>
          <a:xfrm>
            <a:off x="4019247" y="5563809"/>
            <a:ext cx="5003800" cy="1499809"/>
          </a:xfrm>
        </p:spPr>
        <p:txBody>
          <a:bodyPr>
            <a:normAutofit fontScale="90000"/>
          </a:bodyPr>
          <a:lstStyle/>
          <a:p>
            <a:r>
              <a:rPr lang="en-US" dirty="0"/>
              <a:t>Call-in “C” </a:t>
            </a:r>
            <a:r>
              <a:rPr lang="en-US" dirty="0" smtClean="0"/>
              <a:t>Days Release</a:t>
            </a:r>
            <a:r>
              <a:rPr lang="en-US" dirty="0"/>
              <a:t/>
            </a:r>
            <a:br>
              <a:rPr lang="en-US" dirty="0"/>
            </a:br>
            <a:endParaRPr lang="en-US" dirty="0"/>
          </a:p>
        </p:txBody>
      </p:sp>
    </p:spTree>
    <p:extLst>
      <p:ext uri="{BB962C8B-B14F-4D97-AF65-F5344CB8AC3E}">
        <p14:creationId xmlns:p14="http://schemas.microsoft.com/office/powerpoint/2010/main" val="312423049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p:txBody>
          <a:bodyPr>
            <a:normAutofit fontScale="90000"/>
          </a:bodyPr>
          <a:lstStyle/>
          <a:p>
            <a:r>
              <a:rPr lang="en-US" dirty="0" smtClean="0"/>
              <a:t>Ready Reserve </a:t>
            </a:r>
            <a:br>
              <a:rPr lang="en-US" dirty="0" smtClean="0"/>
            </a:br>
            <a:r>
              <a:rPr lang="en-US" dirty="0" smtClean="0"/>
              <a:t>“R” Days</a:t>
            </a:r>
            <a:endParaRPr lang="en-US" dirty="0"/>
          </a:p>
        </p:txBody>
      </p:sp>
      <p:sp>
        <p:nvSpPr>
          <p:cNvPr id="5" name="Vertical Text Placeholder 4"/>
          <p:cNvSpPr>
            <a:spLocks noGrp="1"/>
          </p:cNvSpPr>
          <p:nvPr>
            <p:ph type="body" orient="vert" idx="1"/>
          </p:nvPr>
        </p:nvSpPr>
        <p:spPr>
          <a:xfrm rot="15331511">
            <a:off x="967762" y="1075673"/>
            <a:ext cx="5398955" cy="5088265"/>
          </a:xfrm>
        </p:spPr>
        <p:txBody>
          <a:bodyPr>
            <a:normAutofit/>
          </a:bodyPr>
          <a:lstStyle/>
          <a:p>
            <a:pPr marL="0" indent="0">
              <a:buNone/>
            </a:pPr>
            <a:r>
              <a:rPr lang="en-US" sz="1800" dirty="0" smtClean="0"/>
              <a:t>An employee that is on ready reserve will be on call at all times during his/her scheduled reserve duty days except during legal crew rest periods.</a:t>
            </a:r>
          </a:p>
          <a:p>
            <a:pPr marL="0" indent="0">
              <a:buNone/>
            </a:pPr>
            <a:r>
              <a:rPr lang="en-US" sz="1800" dirty="0" smtClean="0"/>
              <a:t>- An employee who has not been awarded an assignment, will on request, be granted a six (6) hour release for personal reasons if it is operationally practicable to do so</a:t>
            </a:r>
          </a:p>
          <a:p>
            <a:pPr marL="0" indent="0">
              <a:buNone/>
            </a:pPr>
            <a:r>
              <a:rPr lang="en-US" sz="1800" dirty="0" smtClean="0"/>
              <a:t>- Once an employee on ready reserve has been assigned a pairing, that employee shall not be required to contact CS upon completion of that assigned pairing</a:t>
            </a:r>
          </a:p>
        </p:txBody>
      </p:sp>
      <p:sp>
        <p:nvSpPr>
          <p:cNvPr id="6" name="TextBox 5"/>
          <p:cNvSpPr txBox="1"/>
          <p:nvPr/>
        </p:nvSpPr>
        <p:spPr>
          <a:xfrm rot="4559903">
            <a:off x="6224791" y="4641333"/>
            <a:ext cx="1710775" cy="369332"/>
          </a:xfrm>
          <a:prstGeom prst="rect">
            <a:avLst/>
          </a:prstGeom>
          <a:noFill/>
        </p:spPr>
        <p:txBody>
          <a:bodyPr wrap="none" rtlCol="0">
            <a:spAutoFit/>
          </a:bodyPr>
          <a:lstStyle/>
          <a:p>
            <a:r>
              <a:rPr lang="en-US" dirty="0" smtClean="0"/>
              <a:t>[Article B8.30]</a:t>
            </a:r>
            <a:endParaRPr lang="en-US" dirty="0"/>
          </a:p>
        </p:txBody>
      </p:sp>
    </p:spTree>
    <p:extLst>
      <p:ext uri="{BB962C8B-B14F-4D97-AF65-F5344CB8AC3E}">
        <p14:creationId xmlns:p14="http://schemas.microsoft.com/office/powerpoint/2010/main" val="1757941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rot="900000">
            <a:off x="4257826" y="469266"/>
            <a:ext cx="4845253" cy="954105"/>
          </a:xfrm>
        </p:spPr>
        <p:txBody>
          <a:bodyPr>
            <a:noAutofit/>
          </a:bodyPr>
          <a:lstStyle/>
          <a:p>
            <a:pPr algn="r"/>
            <a:r>
              <a:rPr lang="en-US" sz="4000" dirty="0" smtClean="0"/>
              <a:t>Days Off &amp; Vacation</a:t>
            </a:r>
            <a:endParaRPr lang="en-US" sz="4000" dirty="0"/>
          </a:p>
        </p:txBody>
      </p:sp>
      <p:pic>
        <p:nvPicPr>
          <p:cNvPr id="4" name="Picture 3" descr="Screen Shot 2017-12-28 at 10.28.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66934">
            <a:off x="1756111" y="883269"/>
            <a:ext cx="7187706" cy="2515697"/>
          </a:xfrm>
          <a:prstGeom prst="rect">
            <a:avLst/>
          </a:prstGeom>
        </p:spPr>
      </p:pic>
      <p:sp>
        <p:nvSpPr>
          <p:cNvPr id="2" name="TextBox 1"/>
          <p:cNvSpPr txBox="1"/>
          <p:nvPr/>
        </p:nvSpPr>
        <p:spPr>
          <a:xfrm>
            <a:off x="0" y="2908792"/>
            <a:ext cx="8253286" cy="4185761"/>
          </a:xfrm>
          <a:prstGeom prst="rect">
            <a:avLst/>
          </a:prstGeom>
          <a:noFill/>
        </p:spPr>
        <p:txBody>
          <a:bodyPr wrap="square" rtlCol="0">
            <a:spAutoFit/>
          </a:bodyPr>
          <a:lstStyle/>
          <a:p>
            <a:r>
              <a:rPr lang="en-US" sz="1400" dirty="0" smtClean="0"/>
              <a:t>Days Off </a:t>
            </a:r>
            <a:r>
              <a:rPr lang="mr-IN" sz="1400" dirty="0" smtClean="0"/>
              <a:t>–</a:t>
            </a:r>
            <a:r>
              <a:rPr lang="en-US" sz="1400" dirty="0" smtClean="0"/>
              <a:t> Forfeit</a:t>
            </a:r>
          </a:p>
          <a:p>
            <a:r>
              <a:rPr lang="en-US" sz="1400" dirty="0" smtClean="0"/>
              <a:t>A reserve may bid open flying on or into his/her non</a:t>
            </a:r>
          </a:p>
          <a:p>
            <a:r>
              <a:rPr lang="en-US" sz="1400" dirty="0" smtClean="0"/>
              <a:t> inviolate days off provided that such days off are scheduled to </a:t>
            </a:r>
          </a:p>
          <a:p>
            <a:r>
              <a:rPr lang="en-US" sz="1400" dirty="0" smtClean="0"/>
              <a:t>terminate prior to the last seven (7) days in the block month and that </a:t>
            </a:r>
          </a:p>
          <a:p>
            <a:r>
              <a:rPr lang="en-US" sz="1400" dirty="0" smtClean="0"/>
              <a:t>the conditions outlined in B.7 Open Flying, are met</a:t>
            </a:r>
          </a:p>
          <a:p>
            <a:endParaRPr lang="en-US" sz="1400" dirty="0"/>
          </a:p>
          <a:p>
            <a:r>
              <a:rPr lang="en-US" sz="1400" dirty="0" smtClean="0"/>
              <a:t>Note: The restriction on bidding open flying in the last seven (7) days of the month may be waived by the Crew Resource Center</a:t>
            </a:r>
          </a:p>
          <a:p>
            <a:endParaRPr lang="en-US" sz="1400" dirty="0"/>
          </a:p>
          <a:p>
            <a:r>
              <a:rPr lang="en-US" sz="1400" dirty="0"/>
              <a:t>Days off may be forfeited through the open-flying bid if the open flight awarded overlaps into days off providing all other conditions of this Article are met. Days off may be forfeited only by cabin personnel and only for the purpose of bidding open time. An employee will not be permitted to forfeit days off for a draft and any day off lost due to draft will be repaid by another day off in that month. </a:t>
            </a:r>
          </a:p>
          <a:p>
            <a:r>
              <a:rPr lang="en-US" sz="1400" dirty="0"/>
              <a:t>Days off lost as a result of such open flying bid will not be repaid, however, in no case will the total days off in that month be reduced to less than ten (10). </a:t>
            </a:r>
          </a:p>
          <a:p>
            <a:r>
              <a:rPr lang="en-US" sz="1400" dirty="0"/>
              <a:t>An open flying bid will include confirmation in writing that the employee agrees to reduce his/her days off for the purpose of that open time award. </a:t>
            </a:r>
          </a:p>
          <a:p>
            <a:endParaRPr lang="en-US" sz="1400" dirty="0"/>
          </a:p>
        </p:txBody>
      </p:sp>
    </p:spTree>
    <p:extLst>
      <p:ext uri="{BB962C8B-B14F-4D97-AF65-F5344CB8AC3E}">
        <p14:creationId xmlns:p14="http://schemas.microsoft.com/office/powerpoint/2010/main" val="16298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1553455" y="2038332"/>
            <a:ext cx="5036383" cy="1063315"/>
          </a:xfrm>
        </p:spPr>
        <p:txBody>
          <a:bodyPr>
            <a:normAutofit fontScale="90000"/>
          </a:bodyPr>
          <a:lstStyle/>
          <a:p>
            <a:r>
              <a:rPr lang="en-US" dirty="0"/>
              <a:t>Days Off </a:t>
            </a:r>
            <a:r>
              <a:rPr lang="mr-IN" dirty="0"/>
              <a:t>–</a:t>
            </a:r>
            <a:r>
              <a:rPr lang="en-US" dirty="0"/>
              <a:t> Forfeit</a:t>
            </a:r>
            <a:br>
              <a:rPr lang="en-US" dirty="0"/>
            </a:br>
            <a:endParaRPr lang="en-US" dirty="0"/>
          </a:p>
        </p:txBody>
      </p:sp>
      <p:sp>
        <p:nvSpPr>
          <p:cNvPr id="5" name="Rectangle 4"/>
          <p:cNvSpPr/>
          <p:nvPr/>
        </p:nvSpPr>
        <p:spPr>
          <a:xfrm rot="910840">
            <a:off x="1535980" y="731660"/>
            <a:ext cx="6754443" cy="5755423"/>
          </a:xfrm>
          <a:prstGeom prst="rect">
            <a:avLst/>
          </a:prstGeom>
        </p:spPr>
        <p:txBody>
          <a:bodyPr wrap="square">
            <a:spAutoFit/>
          </a:bodyPr>
          <a:lstStyle/>
          <a:p>
            <a:r>
              <a:rPr lang="en-US" sz="1600" dirty="0" smtClean="0"/>
              <a:t>A </a:t>
            </a:r>
            <a:r>
              <a:rPr lang="en-US" sz="1600" dirty="0"/>
              <a:t>reserve may bid open flying on or into his/her non inviolate days off provided that such days off are scheduled to terminate prior to the last seven (7) days in the block month and that the conditions outlined in B.7 Open Flying, are met</a:t>
            </a:r>
          </a:p>
          <a:p>
            <a:endParaRPr lang="en-US" sz="1600" dirty="0"/>
          </a:p>
          <a:p>
            <a:r>
              <a:rPr lang="en-US" sz="1600" dirty="0"/>
              <a:t>Note: The restriction on bidding open flying in the last seven (7) days of the month may be waived by the Crew Resource Center</a:t>
            </a:r>
          </a:p>
          <a:p>
            <a:endParaRPr lang="en-US" sz="1600" dirty="0"/>
          </a:p>
          <a:p>
            <a:r>
              <a:rPr lang="en-US" sz="1600" dirty="0"/>
              <a:t>Days off may be forfeited through the open-flying bid if the open flight awarded overlaps into days off providing all other conditions of this Article are met. Days off may be forfeited only by cabin personnel and only for the purpose of bidding open time. An employee will not be permitted to forfeit days off for a draft and any day off lost due to draft will be repaid by another day off in that month. </a:t>
            </a:r>
            <a:endParaRPr lang="en-US" sz="1600" dirty="0" smtClean="0"/>
          </a:p>
          <a:p>
            <a:endParaRPr lang="en-US" sz="1600" dirty="0"/>
          </a:p>
          <a:p>
            <a:r>
              <a:rPr lang="en-US" sz="1600" dirty="0"/>
              <a:t>Days off lost as a result of such open flying bid will not be repaid, however, </a:t>
            </a:r>
            <a:r>
              <a:rPr lang="en-US" sz="1600" u="sng" dirty="0"/>
              <a:t>in no case will the total days off in that month be reduced to less than ten (10). </a:t>
            </a:r>
            <a:endParaRPr lang="en-US" sz="1600" u="sng" dirty="0" smtClean="0"/>
          </a:p>
          <a:p>
            <a:endParaRPr lang="en-US" sz="1600" dirty="0"/>
          </a:p>
          <a:p>
            <a:r>
              <a:rPr lang="en-US" sz="1600" dirty="0"/>
              <a:t>An open flying bid will include confirmation in writing that the employee agrees to reduce his/her days off for the purpose of that open time award. </a:t>
            </a:r>
          </a:p>
          <a:p>
            <a:endParaRPr lang="en-US" sz="1600" dirty="0"/>
          </a:p>
        </p:txBody>
      </p:sp>
      <p:sp>
        <p:nvSpPr>
          <p:cNvPr id="6" name="TextBox 5"/>
          <p:cNvSpPr txBox="1"/>
          <p:nvPr/>
        </p:nvSpPr>
        <p:spPr>
          <a:xfrm>
            <a:off x="7196666" y="6337905"/>
            <a:ext cx="1826191" cy="369332"/>
          </a:xfrm>
          <a:prstGeom prst="rect">
            <a:avLst/>
          </a:prstGeom>
          <a:noFill/>
        </p:spPr>
        <p:txBody>
          <a:bodyPr wrap="none" rtlCol="0">
            <a:spAutoFit/>
          </a:bodyPr>
          <a:lstStyle/>
          <a:p>
            <a:r>
              <a:rPr lang="en-US" dirty="0" smtClean="0"/>
              <a:t>[ Article B8.09 ]</a:t>
            </a:r>
            <a:endParaRPr lang="en-US" dirty="0"/>
          </a:p>
        </p:txBody>
      </p:sp>
    </p:spTree>
    <p:extLst>
      <p:ext uri="{BB962C8B-B14F-4D97-AF65-F5344CB8AC3E}">
        <p14:creationId xmlns:p14="http://schemas.microsoft.com/office/powerpoint/2010/main" val="4050120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1" y="127988"/>
            <a:ext cx="8858655" cy="1695631"/>
          </a:xfrm>
        </p:spPr>
        <p:txBody>
          <a:bodyPr>
            <a:normAutofit fontScale="90000"/>
          </a:bodyPr>
          <a:lstStyle/>
          <a:p>
            <a:pPr algn="ctr"/>
            <a:r>
              <a:rPr lang="en-US" dirty="0" smtClean="0"/>
              <a:t>Monthly Limitations and Guarantees, Release at 77 hours </a:t>
            </a:r>
            <a:br>
              <a:rPr lang="en-US" dirty="0" smtClean="0"/>
            </a:br>
            <a:r>
              <a:rPr lang="en-US" dirty="0" smtClean="0"/>
              <a:t>&amp; Return To Base Extension</a:t>
            </a:r>
            <a:endParaRPr lang="en-US" dirty="0"/>
          </a:p>
        </p:txBody>
      </p:sp>
      <p:pic>
        <p:nvPicPr>
          <p:cNvPr id="5" name="Picture 4" descr="Screen Shot 2017-12-28 at 9.29.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2040467"/>
            <a:ext cx="6134100" cy="4470400"/>
          </a:xfrm>
          <a:prstGeom prst="rect">
            <a:avLst/>
          </a:prstGeom>
        </p:spPr>
      </p:pic>
    </p:spTree>
    <p:extLst>
      <p:ext uri="{BB962C8B-B14F-4D97-AF65-F5344CB8AC3E}">
        <p14:creationId xmlns:p14="http://schemas.microsoft.com/office/powerpoint/2010/main" val="3471757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Kilter">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23842</TotalTime>
  <Words>2780</Words>
  <Application>Microsoft Macintosh PowerPoint</Application>
  <PresentationFormat>On-screen Show (4:3)</PresentationFormat>
  <Paragraphs>195</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Kilter</vt:lpstr>
      <vt:lpstr>A ‘How To’ Guide For Being On Reserve</vt:lpstr>
      <vt:lpstr>Days Off Explained </vt:lpstr>
      <vt:lpstr>Reserve Types      &amp; Notification</vt:lpstr>
      <vt:lpstr>Call-in “C” Days </vt:lpstr>
      <vt:lpstr>Call-in “C” Days Release </vt:lpstr>
      <vt:lpstr>Ready Reserve  “R” Days</vt:lpstr>
      <vt:lpstr>PowerPoint Presentation</vt:lpstr>
      <vt:lpstr>Days Off – Forfeit </vt:lpstr>
      <vt:lpstr>Monthly Limitations and Guarantees, Release at 77 hours  &amp; Return To Base Extension</vt:lpstr>
      <vt:lpstr> Monthly Limitation Release at 77 hours</vt:lpstr>
      <vt:lpstr> Although an employee who is released under the provision of this clause is not required to be available for contact, s/he will be required to operate an assigned pairing if s/he is contacted and legal in all respects for that assignment. S/he may also be drafted in accordance with Article B9 on any day scheduled as a non-inviolate day off in his/her reserve block provided s/he can be contacted and is legal in all respects.  </vt:lpstr>
      <vt:lpstr>Duty Periods,  Report Times and  Duty Period Guarantee</vt:lpstr>
      <vt:lpstr>Reserve Duty Day</vt:lpstr>
      <vt:lpstr>PowerPoint Presentation</vt:lpstr>
      <vt:lpstr>PowerPoint Presentation</vt:lpstr>
      <vt:lpstr>Crew Rest at Home Base</vt:lpstr>
      <vt:lpstr>Legal Crew Rest  -Home Base</vt:lpstr>
      <vt:lpstr>PowerPoint Presentation</vt:lpstr>
      <vt:lpstr>Scheduled Rest Periods  -Layover Station </vt:lpstr>
      <vt:lpstr>CREW REST</vt:lpstr>
      <vt:lpstr>AIR CANADA SHALL NOT DIRECTLY CONTACT CABIN PERSONNEL DURING THEIR MINIMUM LEGAL REST PERIOD OR PRIOR TO 2 ½ HOURS PRIOR TO DEPARTURE (B5.05.01) Note: LHR is an exception; you may be contacted 3 hrs prior to departure.</vt:lpstr>
      <vt:lpstr>DRAFT </vt:lpstr>
      <vt:lpstr>PowerPoint Presentation</vt:lpstr>
      <vt:lpstr>SICK LEAVE</vt:lpstr>
      <vt:lpstr>Night Flights</vt:lpstr>
      <vt:lpstr>Airport Standby – What’s the limit?</vt:lpstr>
      <vt:lpstr>Airport Standby</vt:lpstr>
      <vt:lpstr>Airport Standby Continued</vt:lpstr>
      <vt:lpstr>Airport Standby Continued</vt:lpstr>
      <vt:lpstr>PowerPoint Presentation</vt:lpstr>
      <vt:lpstr>Understanding  Pre-Select</vt:lpstr>
      <vt:lpstr>PowerPoint Presentation</vt:lpstr>
      <vt:lpstr>Change of Assignment</vt:lpstr>
      <vt:lpstr>Voluntary Extension</vt:lpstr>
      <vt:lpstr>Cabs/Taxi’s for mainline reserves – When can I  request one?</vt:lpstr>
      <vt:lpstr>Order of Assignment:</vt:lpstr>
      <vt:lpstr>       Personal       Time  Bank</vt:lpstr>
      <vt:lpstr>SCHEDULED DEADHEAD</vt:lpstr>
      <vt:lpstr>Crew Care Reporting</vt:lpstr>
      <vt:lpstr>Local Reserve Contacts:</vt:lpstr>
    </vt:vector>
  </TitlesOfParts>
  <Company>Air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How To Guide For Being On Reserve</dc:title>
  <dc:creator>Vancouver Union YVR 4094</dc:creator>
  <cp:lastModifiedBy>Vancouver Union YVR 4094</cp:lastModifiedBy>
  <cp:revision>75</cp:revision>
  <dcterms:created xsi:type="dcterms:W3CDTF">2017-12-28T15:49:13Z</dcterms:created>
  <dcterms:modified xsi:type="dcterms:W3CDTF">2018-06-18T14:37:01Z</dcterms:modified>
</cp:coreProperties>
</file>