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40" r:id="rId1"/>
  </p:sldMasterIdLst>
  <p:notesMasterIdLst>
    <p:notesMasterId r:id="rId152"/>
  </p:notesMasterIdLst>
  <p:sldIdLst>
    <p:sldId id="669" r:id="rId2"/>
    <p:sldId id="1928" r:id="rId3"/>
    <p:sldId id="2056" r:id="rId4"/>
    <p:sldId id="1992" r:id="rId5"/>
    <p:sldId id="1916" r:id="rId6"/>
    <p:sldId id="1993" r:id="rId7"/>
    <p:sldId id="2033" r:id="rId8"/>
    <p:sldId id="1994" r:id="rId9"/>
    <p:sldId id="2099" r:id="rId10"/>
    <p:sldId id="1995" r:id="rId11"/>
    <p:sldId id="2055" r:id="rId12"/>
    <p:sldId id="1922" r:id="rId13"/>
    <p:sldId id="1923" r:id="rId14"/>
    <p:sldId id="1918" r:id="rId15"/>
    <p:sldId id="1924" r:id="rId16"/>
    <p:sldId id="1930" r:id="rId17"/>
    <p:sldId id="2087" r:id="rId18"/>
    <p:sldId id="1927" r:id="rId19"/>
    <p:sldId id="1925" r:id="rId20"/>
    <p:sldId id="1932" r:id="rId21"/>
    <p:sldId id="1933" r:id="rId22"/>
    <p:sldId id="1934" r:id="rId23"/>
    <p:sldId id="1935" r:id="rId24"/>
    <p:sldId id="1936" r:id="rId25"/>
    <p:sldId id="1938" r:id="rId26"/>
    <p:sldId id="1968" r:id="rId27"/>
    <p:sldId id="1981" r:id="rId28"/>
    <p:sldId id="1982" r:id="rId29"/>
    <p:sldId id="1983" r:id="rId30"/>
    <p:sldId id="2034" r:id="rId31"/>
    <p:sldId id="1937" r:id="rId32"/>
    <p:sldId id="1967" r:id="rId33"/>
    <p:sldId id="1948" r:id="rId34"/>
    <p:sldId id="1940" r:id="rId35"/>
    <p:sldId id="1969" r:id="rId36"/>
    <p:sldId id="1953" r:id="rId37"/>
    <p:sldId id="1955" r:id="rId38"/>
    <p:sldId id="1958" r:id="rId39"/>
    <p:sldId id="2035" r:id="rId40"/>
    <p:sldId id="1959" r:id="rId41"/>
    <p:sldId id="1956" r:id="rId42"/>
    <p:sldId id="1960" r:id="rId43"/>
    <p:sldId id="1957" r:id="rId44"/>
    <p:sldId id="1961" r:id="rId45"/>
    <p:sldId id="1962" r:id="rId46"/>
    <p:sldId id="1966" r:id="rId47"/>
    <p:sldId id="1971" r:id="rId48"/>
    <p:sldId id="1972" r:id="rId49"/>
    <p:sldId id="1974" r:id="rId50"/>
    <p:sldId id="1973" r:id="rId51"/>
    <p:sldId id="1976" r:id="rId52"/>
    <p:sldId id="1977" r:id="rId53"/>
    <p:sldId id="1978" r:id="rId54"/>
    <p:sldId id="1979" r:id="rId55"/>
    <p:sldId id="2032" r:id="rId56"/>
    <p:sldId id="1975" r:id="rId57"/>
    <p:sldId id="1985" r:id="rId58"/>
    <p:sldId id="1986" r:id="rId59"/>
    <p:sldId id="2054" r:id="rId60"/>
    <p:sldId id="1984" r:id="rId61"/>
    <p:sldId id="1996" r:id="rId62"/>
    <p:sldId id="1987" r:id="rId63"/>
    <p:sldId id="1998" r:id="rId64"/>
    <p:sldId id="1997" r:id="rId65"/>
    <p:sldId id="2093" r:id="rId66"/>
    <p:sldId id="2092" r:id="rId67"/>
    <p:sldId id="1999" r:id="rId68"/>
    <p:sldId id="2089" r:id="rId69"/>
    <p:sldId id="2000" r:id="rId70"/>
    <p:sldId id="2001" r:id="rId71"/>
    <p:sldId id="2002" r:id="rId72"/>
    <p:sldId id="2003" r:id="rId73"/>
    <p:sldId id="2036" r:id="rId74"/>
    <p:sldId id="2037" r:id="rId75"/>
    <p:sldId id="2094" r:id="rId76"/>
    <p:sldId id="2083" r:id="rId77"/>
    <p:sldId id="2005" r:id="rId78"/>
    <p:sldId id="2006" r:id="rId79"/>
    <p:sldId id="2009" r:id="rId80"/>
    <p:sldId id="2097" r:id="rId81"/>
    <p:sldId id="2007" r:id="rId82"/>
    <p:sldId id="2084" r:id="rId83"/>
    <p:sldId id="2008" r:id="rId84"/>
    <p:sldId id="2010" r:id="rId85"/>
    <p:sldId id="2011" r:id="rId86"/>
    <p:sldId id="2012" r:id="rId87"/>
    <p:sldId id="2013" r:id="rId88"/>
    <p:sldId id="2014" r:id="rId89"/>
    <p:sldId id="2015" r:id="rId90"/>
    <p:sldId id="2016" r:id="rId91"/>
    <p:sldId id="2017" r:id="rId92"/>
    <p:sldId id="2018" r:id="rId93"/>
    <p:sldId id="2085" r:id="rId94"/>
    <p:sldId id="2090" r:id="rId95"/>
    <p:sldId id="2019" r:id="rId96"/>
    <p:sldId id="2020" r:id="rId97"/>
    <p:sldId id="2021" r:id="rId98"/>
    <p:sldId id="2023" r:id="rId99"/>
    <p:sldId id="2025" r:id="rId100"/>
    <p:sldId id="2091" r:id="rId101"/>
    <p:sldId id="2026" r:id="rId102"/>
    <p:sldId id="2027" r:id="rId103"/>
    <p:sldId id="2028" r:id="rId104"/>
    <p:sldId id="2029" r:id="rId105"/>
    <p:sldId id="2039" r:id="rId106"/>
    <p:sldId id="2030" r:id="rId107"/>
    <p:sldId id="2031" r:id="rId108"/>
    <p:sldId id="2095" r:id="rId109"/>
    <p:sldId id="2038" r:id="rId110"/>
    <p:sldId id="1988" r:id="rId111"/>
    <p:sldId id="2041" r:id="rId112"/>
    <p:sldId id="2042" r:id="rId113"/>
    <p:sldId id="2043" r:id="rId114"/>
    <p:sldId id="2044" r:id="rId115"/>
    <p:sldId id="2045" r:id="rId116"/>
    <p:sldId id="2040" r:id="rId117"/>
    <p:sldId id="2047" r:id="rId118"/>
    <p:sldId id="2048" r:id="rId119"/>
    <p:sldId id="2049" r:id="rId120"/>
    <p:sldId id="2050" r:id="rId121"/>
    <p:sldId id="2051" r:id="rId122"/>
    <p:sldId id="2052" r:id="rId123"/>
    <p:sldId id="2058" r:id="rId124"/>
    <p:sldId id="2059" r:id="rId125"/>
    <p:sldId id="2046" r:id="rId126"/>
    <p:sldId id="2061" r:id="rId127"/>
    <p:sldId id="2062" r:id="rId128"/>
    <p:sldId id="2063" r:id="rId129"/>
    <p:sldId id="2060" r:id="rId130"/>
    <p:sldId id="2064" r:id="rId131"/>
    <p:sldId id="2057" r:id="rId132"/>
    <p:sldId id="2067" r:id="rId133"/>
    <p:sldId id="2068" r:id="rId134"/>
    <p:sldId id="2065" r:id="rId135"/>
    <p:sldId id="2102" r:id="rId136"/>
    <p:sldId id="2101" r:id="rId137"/>
    <p:sldId id="2069" r:id="rId138"/>
    <p:sldId id="2074" r:id="rId139"/>
    <p:sldId id="2070" r:id="rId140"/>
    <p:sldId id="2096" r:id="rId141"/>
    <p:sldId id="2073" r:id="rId142"/>
    <p:sldId id="2075" r:id="rId143"/>
    <p:sldId id="2098" r:id="rId144"/>
    <p:sldId id="2081" r:id="rId145"/>
    <p:sldId id="2078" r:id="rId146"/>
    <p:sldId id="2080" r:id="rId147"/>
    <p:sldId id="2077" r:id="rId148"/>
    <p:sldId id="2079" r:id="rId149"/>
    <p:sldId id="2100" r:id="rId150"/>
    <p:sldId id="1946" r:id="rId1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3">
          <p15:clr>
            <a:srgbClr val="A4A3A4"/>
          </p15:clr>
        </p15:guide>
        <p15:guide id="2" pos="28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FFF"/>
    <a:srgbClr val="000066"/>
    <a:srgbClr val="81C6FF"/>
    <a:srgbClr val="6699FF"/>
    <a:srgbClr val="33CCFF"/>
    <a:srgbClr val="000000"/>
    <a:srgbClr val="000099"/>
    <a:srgbClr val="FFCC00"/>
    <a:srgbClr val="FF99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5865" autoAdjust="0"/>
  </p:normalViewPr>
  <p:slideViewPr>
    <p:cSldViewPr snapToGrid="0" snapToObjects="1">
      <p:cViewPr>
        <p:scale>
          <a:sx n="69" d="100"/>
          <a:sy n="69" d="100"/>
        </p:scale>
        <p:origin x="1114" y="-581"/>
      </p:cViewPr>
      <p:guideLst>
        <p:guide orient="horz" pos="1983"/>
        <p:guide pos="28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530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6E4CFE5-13A7-40DF-A2B0-B429164377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005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629E-9C98-4058-A2C6-3121FAEE200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3758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13898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97318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86964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9457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8988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16803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69818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8026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8492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0189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949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52813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7461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37501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18450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75642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08403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28464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36438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1963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85029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488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39627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75597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46917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42429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82839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24702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4411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36364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72661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22512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639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73940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93455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7625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7625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69003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6831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49382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49924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06707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54186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35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378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52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550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988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799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79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996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79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852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557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2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380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102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568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442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335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34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757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569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329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935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3357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570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949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757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3410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9134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028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4524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1953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348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1289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816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710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9301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7773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94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1288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83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4956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5681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4410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4658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6626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4958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3912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8478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9695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6660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446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9927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7409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5552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390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5060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6022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9479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8169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5220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3531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353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4791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9789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0503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0224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8813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3045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2285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194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4421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1139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605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6852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3636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4011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75258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42256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138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14615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4007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72412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99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8755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900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4173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5041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94902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26315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5611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61566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38845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183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15649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109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09011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4CFE5-13A7-40DF-A2B0-B4291643779E}" type="slidenum">
              <a:rPr lang="en-US" altLang="en-US" smtClean="0"/>
              <a:pPr/>
              <a:t>110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5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5 w 717"/>
                <a:gd name="T1" fmla="*/ 845 h 845"/>
                <a:gd name="T2" fmla="*/ 765 w 717"/>
                <a:gd name="T3" fmla="*/ 821 h 845"/>
                <a:gd name="T4" fmla="*/ 622 w 717"/>
                <a:gd name="T5" fmla="*/ 605 h 845"/>
                <a:gd name="T6" fmla="*/ 430 w 717"/>
                <a:gd name="T7" fmla="*/ 396 h 845"/>
                <a:gd name="T8" fmla="*/ 24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3 w 717"/>
                <a:gd name="T15" fmla="*/ 198 h 845"/>
                <a:gd name="T16" fmla="*/ 424 w 717"/>
                <a:gd name="T17" fmla="*/ 408 h 845"/>
                <a:gd name="T18" fmla="*/ 616 w 717"/>
                <a:gd name="T19" fmla="*/ 623 h 845"/>
                <a:gd name="T20" fmla="*/ 765 w 717"/>
                <a:gd name="T21" fmla="*/ 845 h 845"/>
                <a:gd name="T22" fmla="*/ 76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1 w 407"/>
                <a:gd name="T1" fmla="*/ 414 h 414"/>
                <a:gd name="T2" fmla="*/ 431 w 407"/>
                <a:gd name="T3" fmla="*/ 396 h 414"/>
                <a:gd name="T4" fmla="*/ 24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0 w 407"/>
                <a:gd name="T13" fmla="*/ 204 h 414"/>
                <a:gd name="T14" fmla="*/ 431 w 407"/>
                <a:gd name="T15" fmla="*/ 414 h 414"/>
                <a:gd name="T16" fmla="*/ 43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4 w 586"/>
                <a:gd name="T1" fmla="*/ 0 h 599"/>
                <a:gd name="T2" fmla="*/ 616 w 586"/>
                <a:gd name="T3" fmla="*/ 0 h 599"/>
                <a:gd name="T4" fmla="*/ 431 w 586"/>
                <a:gd name="T5" fmla="*/ 132 h 599"/>
                <a:gd name="T6" fmla="*/ 28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1 w 586"/>
                <a:gd name="T17" fmla="*/ 282 h 599"/>
                <a:gd name="T18" fmla="*/ 437 w 586"/>
                <a:gd name="T19" fmla="*/ 138 h 599"/>
                <a:gd name="T20" fmla="*/ 634 w 586"/>
                <a:gd name="T21" fmla="*/ 0 h 599"/>
                <a:gd name="T22" fmla="*/ 63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3 w 269"/>
                <a:gd name="T1" fmla="*/ 0 h 252"/>
                <a:gd name="T2" fmla="*/ 27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3 w 269"/>
                <a:gd name="T15" fmla="*/ 0 h 252"/>
                <a:gd name="T16" fmla="*/ 29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099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99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ECBC47F-3A32-475B-936F-547135C89C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80925-D127-42A4-A4F2-BF7023BD31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4775"/>
            <a:ext cx="2057400" cy="6384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4775"/>
            <a:ext cx="6019800" cy="6384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743B8-E2D3-4A0A-851B-2C9A24A052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5148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5148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1B2FD-F75C-4979-AAA4-F1A9D5FB3E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9C8F9-2CF5-4FA6-8817-42AF0DAD802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A6AE4-4110-43ED-9ABD-1C4DE87E6C2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1BF3C-DAFF-458E-9B97-B2B48FAB21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6C73F3-2278-4DAC-9C62-719DB303E1E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7B224-2641-4D26-899B-4A0E56F869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0C1FD3-6C20-458B-93CA-68CB622716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95838-4B41-4EC4-952E-137910981D6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C0BDD-5C68-4C02-887B-6BB11045F2E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088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9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9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089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9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089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9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9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5 w 717"/>
                <a:gd name="T1" fmla="*/ 845 h 845"/>
                <a:gd name="T2" fmla="*/ 765 w 717"/>
                <a:gd name="T3" fmla="*/ 821 h 845"/>
                <a:gd name="T4" fmla="*/ 622 w 717"/>
                <a:gd name="T5" fmla="*/ 605 h 845"/>
                <a:gd name="T6" fmla="*/ 430 w 717"/>
                <a:gd name="T7" fmla="*/ 396 h 845"/>
                <a:gd name="T8" fmla="*/ 24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3 w 717"/>
                <a:gd name="T15" fmla="*/ 198 h 845"/>
                <a:gd name="T16" fmla="*/ 424 w 717"/>
                <a:gd name="T17" fmla="*/ 408 h 845"/>
                <a:gd name="T18" fmla="*/ 616 w 717"/>
                <a:gd name="T19" fmla="*/ 623 h 845"/>
                <a:gd name="T20" fmla="*/ 765 w 717"/>
                <a:gd name="T21" fmla="*/ 845 h 845"/>
                <a:gd name="T22" fmla="*/ 76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1 w 407"/>
                <a:gd name="T1" fmla="*/ 414 h 414"/>
                <a:gd name="T2" fmla="*/ 431 w 407"/>
                <a:gd name="T3" fmla="*/ 396 h 414"/>
                <a:gd name="T4" fmla="*/ 24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0 w 407"/>
                <a:gd name="T13" fmla="*/ 204 h 414"/>
                <a:gd name="T14" fmla="*/ 431 w 407"/>
                <a:gd name="T15" fmla="*/ 414 h 414"/>
                <a:gd name="T16" fmla="*/ 43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9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4 w 586"/>
                <a:gd name="T1" fmla="*/ 0 h 599"/>
                <a:gd name="T2" fmla="*/ 616 w 586"/>
                <a:gd name="T3" fmla="*/ 0 h 599"/>
                <a:gd name="T4" fmla="*/ 431 w 586"/>
                <a:gd name="T5" fmla="*/ 132 h 599"/>
                <a:gd name="T6" fmla="*/ 28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1 w 586"/>
                <a:gd name="T17" fmla="*/ 282 h 599"/>
                <a:gd name="T18" fmla="*/ 437 w 586"/>
                <a:gd name="T19" fmla="*/ 138 h 599"/>
                <a:gd name="T20" fmla="*/ 634 w 586"/>
                <a:gd name="T21" fmla="*/ 0 h 599"/>
                <a:gd name="T22" fmla="*/ 63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3 w 269"/>
                <a:gd name="T1" fmla="*/ 0 h 252"/>
                <a:gd name="T2" fmla="*/ 27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3 w 269"/>
                <a:gd name="T15" fmla="*/ 0 h 252"/>
                <a:gd name="T16" fmla="*/ 29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089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477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89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89700"/>
            <a:ext cx="21336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9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0"/>
            <a:ext cx="2895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PBS - Presentation</a:t>
            </a:r>
          </a:p>
        </p:txBody>
      </p:sp>
      <p:sp>
        <p:nvSpPr>
          <p:cNvPr id="2089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00"/>
            <a:ext cx="21336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4664869-FF4E-40A3-B0F6-1951CAAD32B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89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6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5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5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5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27313"/>
            <a:ext cx="7772400" cy="2686050"/>
          </a:xfrm>
        </p:spPr>
        <p:txBody>
          <a:bodyPr anchor="t" anchorCtr="1"/>
          <a:lstStyle/>
          <a:p>
            <a:pPr eaLnBrk="1" hangingPunct="1">
              <a:defRPr/>
            </a:pPr>
            <a:r>
              <a:rPr lang="en-US" b="1" dirty="0"/>
              <a:t>New User Interface</a:t>
            </a:r>
            <a:br>
              <a:rPr lang="en-US" b="1" dirty="0"/>
            </a:br>
            <a:r>
              <a:rPr lang="en-US" b="1" dirty="0"/>
              <a:t>(New U.I.)</a:t>
            </a:r>
            <a:endParaRPr lang="en-US" sz="11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2373313" y="866775"/>
            <a:ext cx="2149475" cy="536575"/>
            <a:chOff x="204" y="391"/>
            <a:chExt cx="1354" cy="338"/>
          </a:xfrm>
        </p:grpSpPr>
        <p:sp>
          <p:nvSpPr>
            <p:cNvPr id="4103" name="Cloud"/>
            <p:cNvSpPr>
              <a:spLocks noChangeAspect="1" noEditPoints="1" noChangeArrowheads="1"/>
            </p:cNvSpPr>
            <p:nvPr/>
          </p:nvSpPr>
          <p:spPr bwMode="auto">
            <a:xfrm>
              <a:off x="703" y="482"/>
              <a:ext cx="1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13 h 21600"/>
                <a:gd name="T14" fmla="*/ 17065 w 21600"/>
                <a:gd name="T15" fmla="*/ 173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CA"/>
            </a:p>
          </p:txBody>
        </p:sp>
        <p:sp>
          <p:nvSpPr>
            <p:cNvPr id="4104" name="Cloud"/>
            <p:cNvSpPr>
              <a:spLocks noChangeAspect="1" noEditPoints="1" noChangeArrowheads="1"/>
            </p:cNvSpPr>
            <p:nvPr/>
          </p:nvSpPr>
          <p:spPr bwMode="auto">
            <a:xfrm>
              <a:off x="204" y="482"/>
              <a:ext cx="95" cy="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56 w 21600"/>
                <a:gd name="T13" fmla="*/ 3375 h 21600"/>
                <a:gd name="T14" fmla="*/ 17053 w 21600"/>
                <a:gd name="T15" fmla="*/ 17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CA"/>
            </a:p>
          </p:txBody>
        </p:sp>
        <p:sp>
          <p:nvSpPr>
            <p:cNvPr id="619526" name="Cloud"/>
            <p:cNvSpPr>
              <a:spLocks noChangeAspect="1" noEditPoints="1" noChangeArrowheads="1"/>
            </p:cNvSpPr>
            <p:nvPr/>
          </p:nvSpPr>
          <p:spPr bwMode="auto">
            <a:xfrm>
              <a:off x="431" y="482"/>
              <a:ext cx="140" cy="94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pic>
          <p:nvPicPr>
            <p:cNvPr id="4106" name="Picture 7" descr="MCj0320354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5" y="391"/>
              <a:ext cx="583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7556500" y="6189663"/>
            <a:ext cx="11049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1100" dirty="0"/>
              <a:t>2017-09-11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4688" y="784225"/>
            <a:ext cx="2714625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PBS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41650" y="6188075"/>
            <a:ext cx="294798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600" dirty="0"/>
              <a:t>17-3 Release</a:t>
            </a:r>
            <a:endParaRPr lang="en-US" sz="2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9688 0.01204 C -0.06059 -0.00255 0.04774 -0.07176 0.12135 -0.07523 C 0.19461 -0.0787 0.27673 -0.01852 0.34548 -0.00833 C 0.41423 0.00185 0.47204 -0.01343 0.53333 -0.01343 C 0.59444 -0.01343 0.6585 -0.00232 0.71284 -0.00833 C 0.76718 -0.01435 0.81319 -0.04607 0.85989 -0.04931 C 0.90642 -0.05255 0.94097 -0.03403 0.99323 -0.02732 C 1.04531 -0.0206 1.12725 -0.01088 1.17291 -0.00833 C 1.2184 -0.00579 1.24722 -0.01134 1.26701 -0.01204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0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86E2D9F1-BE71-49BA-93C6-C8352146FA0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System Requirements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341438"/>
            <a:ext cx="8229600" cy="501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None/>
              <a:defRPr/>
            </a:pPr>
            <a:r>
              <a:rPr lang="en-US" sz="3200" b="1" kern="0" dirty="0">
                <a:solidFill>
                  <a:srgbClr val="FFFF00"/>
                </a:solidFill>
              </a:rPr>
              <a:t>If something goes wrong…</a:t>
            </a:r>
            <a:endParaRPr lang="en-US" sz="2000" kern="0" dirty="0">
              <a:solidFill>
                <a:srgbClr val="FFFF00"/>
              </a:solidFill>
            </a:endParaRPr>
          </a:p>
          <a:p>
            <a:pPr marL="519113" lvl="1" indent="-342900" eaLnBrk="1" hangingPunct="1">
              <a:lnSpc>
                <a:spcPct val="90000"/>
              </a:lnSpc>
              <a:defRPr/>
            </a:pPr>
            <a:r>
              <a:rPr lang="en-US" sz="2400" kern="0" dirty="0"/>
              <a:t>Most issues are from old data in your browser</a:t>
            </a:r>
          </a:p>
          <a:p>
            <a:pPr marL="519113" lvl="1" indent="-342900" eaLnBrk="1" hangingPunct="1">
              <a:lnSpc>
                <a:spcPct val="90000"/>
              </a:lnSpc>
              <a:defRPr/>
            </a:pPr>
            <a:endParaRPr lang="en-US" sz="1600" kern="0" dirty="0"/>
          </a:p>
          <a:p>
            <a:pPr marL="519113" lvl="1" indent="-342900" eaLnBrk="1" hangingPunct="1">
              <a:lnSpc>
                <a:spcPct val="90000"/>
              </a:lnSpc>
              <a:defRPr/>
            </a:pPr>
            <a:r>
              <a:rPr lang="en-US" sz="2400" kern="0" dirty="0"/>
              <a:t>Whenever there is an update:</a:t>
            </a:r>
          </a:p>
          <a:p>
            <a:pPr marL="919163" lvl="2" indent="-342900" eaLnBrk="1" hangingPunct="1">
              <a:lnSpc>
                <a:spcPct val="90000"/>
              </a:lnSpc>
              <a:defRPr/>
            </a:pPr>
            <a:r>
              <a:rPr lang="en-US" sz="2000" kern="0" dirty="0"/>
              <a:t>Clear Cache and Web Data (if applicable)</a:t>
            </a:r>
          </a:p>
          <a:p>
            <a:pPr marL="519113" lvl="1" indent="-342900" eaLnBrk="1" hangingPunct="1">
              <a:lnSpc>
                <a:spcPct val="90000"/>
              </a:lnSpc>
              <a:defRPr/>
            </a:pPr>
            <a:endParaRPr lang="en-US" sz="2400" kern="0" dirty="0"/>
          </a:p>
          <a:p>
            <a:pPr marL="519113" lvl="1" indent="-342900" eaLnBrk="1" hangingPunct="1">
              <a:lnSpc>
                <a:spcPct val="90000"/>
              </a:lnSpc>
              <a:defRPr/>
            </a:pPr>
            <a:endParaRPr lang="en-US" sz="24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865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6859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9850" y="2592231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086" y="283076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1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09600" y="5368882"/>
            <a:ext cx="8229600" cy="92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Let’s add an Award Pairings bid line: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Award Pairings If Departing On Monday If Layover LHR If And If Layover Duration &gt; 036:00</a:t>
            </a:r>
          </a:p>
        </p:txBody>
      </p:sp>
    </p:spTree>
    <p:extLst>
      <p:ext uri="{BB962C8B-B14F-4D97-AF65-F5344CB8AC3E}">
        <p14:creationId xmlns:p14="http://schemas.microsoft.com/office/powerpoint/2010/main" val="26804079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6859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1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6"/>
          <p:cNvSpPr/>
          <p:nvPr/>
        </p:nvSpPr>
        <p:spPr bwMode="auto">
          <a:xfrm flipH="1" flipV="1">
            <a:off x="7315200" y="2730030"/>
            <a:ext cx="1735876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Award Pairings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9850" y="2592231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3076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691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2" y="1161888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: Rounded Corners 6"/>
          <p:cNvSpPr/>
          <p:nvPr/>
        </p:nvSpPr>
        <p:spPr bwMode="auto">
          <a:xfrm flipH="1" flipV="1">
            <a:off x="7304567" y="3561907"/>
            <a:ext cx="1735876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Depart On</a:t>
            </a:r>
          </a:p>
        </p:txBody>
      </p:sp>
    </p:spTree>
    <p:extLst>
      <p:ext uri="{BB962C8B-B14F-4D97-AF65-F5344CB8AC3E}">
        <p14:creationId xmlns:p14="http://schemas.microsoft.com/office/powerpoint/2010/main" val="12056499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1887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1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: Rounded Corners 6"/>
          <p:cNvSpPr/>
          <p:nvPr/>
        </p:nvSpPr>
        <p:spPr bwMode="auto">
          <a:xfrm flipH="1" flipV="1">
            <a:off x="7315200" y="3014304"/>
            <a:ext cx="1735876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Days Of Week List</a:t>
            </a:r>
          </a:p>
        </p:txBody>
      </p:sp>
    </p:spTree>
    <p:extLst>
      <p:ext uri="{BB962C8B-B14F-4D97-AF65-F5344CB8AC3E}">
        <p14:creationId xmlns:p14="http://schemas.microsoft.com/office/powerpoint/2010/main" val="93149013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1887"/>
            <a:ext cx="8875636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1"/>
            <a:ext cx="1688613" cy="45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: Rounded Corners 6"/>
          <p:cNvSpPr/>
          <p:nvPr/>
        </p:nvSpPr>
        <p:spPr bwMode="auto">
          <a:xfrm flipH="1" flipV="1">
            <a:off x="7691274" y="3282957"/>
            <a:ext cx="262349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Monday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448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1886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1"/>
            <a:ext cx="1688613" cy="45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Rounded Corners 6"/>
          <p:cNvSpPr/>
          <p:nvPr/>
        </p:nvSpPr>
        <p:spPr bwMode="auto">
          <a:xfrm flipH="1" flipV="1">
            <a:off x="7691273" y="3431818"/>
            <a:ext cx="262349" cy="938169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Mondays are selected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712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1886"/>
            <a:ext cx="8875636" cy="537168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1"/>
            <a:ext cx="1688613" cy="45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We see our progress </a:t>
            </a:r>
            <a:r>
              <a:rPr lang="en-US" u="sng" dirty="0">
                <a:solidFill>
                  <a:srgbClr val="000000"/>
                </a:solidFill>
              </a:rPr>
              <a:t>so far </a:t>
            </a:r>
            <a:r>
              <a:rPr lang="en-US" dirty="0">
                <a:solidFill>
                  <a:srgbClr val="000000"/>
                </a:solidFill>
              </a:rPr>
              <a:t>in the bid line preview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 bwMode="auto">
          <a:xfrm flipH="1" flipV="1">
            <a:off x="902364" y="2764621"/>
            <a:ext cx="6350206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202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1886"/>
            <a:ext cx="8875636" cy="537168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1"/>
            <a:ext cx="1688613" cy="45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Not done yet… Select </a:t>
            </a:r>
            <a:r>
              <a:rPr lang="en-US" b="1" dirty="0">
                <a:solidFill>
                  <a:srgbClr val="000000"/>
                </a:solidFill>
              </a:rPr>
              <a:t>Back To Depart On</a:t>
            </a:r>
          </a:p>
        </p:txBody>
      </p:sp>
      <p:sp>
        <p:nvSpPr>
          <p:cNvPr id="43" name="Rectangle: Rounded Corners 6"/>
          <p:cNvSpPr/>
          <p:nvPr/>
        </p:nvSpPr>
        <p:spPr bwMode="auto">
          <a:xfrm flipH="1" flipV="1">
            <a:off x="7299295" y="2413405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268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1886"/>
            <a:ext cx="8875636" cy="537169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43" name="Rectangle: Rounded Corners 6"/>
          <p:cNvSpPr/>
          <p:nvPr/>
        </p:nvSpPr>
        <p:spPr bwMode="auto">
          <a:xfrm flipH="1" flipV="1">
            <a:off x="7299295" y="2402772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5930024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Back To Award Pairings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031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1886"/>
            <a:ext cx="8875636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109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: Rounded Corners 6"/>
          <p:cNvSpPr/>
          <p:nvPr/>
        </p:nvSpPr>
        <p:spPr bwMode="auto">
          <a:xfrm flipH="1" flipV="1">
            <a:off x="7299295" y="3050000"/>
            <a:ext cx="386608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5655093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Note that we see a green check mark where there is information stored as we build our bid line </a:t>
            </a:r>
          </a:p>
        </p:txBody>
      </p:sp>
    </p:spTree>
    <p:extLst>
      <p:ext uri="{BB962C8B-B14F-4D97-AF65-F5344CB8AC3E}">
        <p14:creationId xmlns:p14="http://schemas.microsoft.com/office/powerpoint/2010/main" val="525675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5500597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1886"/>
            <a:ext cx="8875635" cy="5371689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609600" y="5932092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Layover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43" name="Rectangle: Rounded Corners 6"/>
          <p:cNvSpPr/>
          <p:nvPr/>
        </p:nvSpPr>
        <p:spPr bwMode="auto">
          <a:xfrm flipH="1" flipV="1">
            <a:off x="7299295" y="4906167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240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161886"/>
            <a:ext cx="8875637" cy="537169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1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Stations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43" name="Rectangle: Rounded Corners 6"/>
          <p:cNvSpPr/>
          <p:nvPr/>
        </p:nvSpPr>
        <p:spPr bwMode="auto">
          <a:xfrm flipH="1" flipV="1">
            <a:off x="7299295" y="3327805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0912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166409"/>
            <a:ext cx="8875636" cy="5371689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1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None Selected</a:t>
            </a:r>
            <a:r>
              <a:rPr lang="en-US" dirty="0">
                <a:solidFill>
                  <a:srgbClr val="000000"/>
                </a:solidFill>
              </a:rPr>
              <a:t> to display the stations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43" name="Rectangle: Rounded Corners 6"/>
          <p:cNvSpPr/>
          <p:nvPr/>
        </p:nvSpPr>
        <p:spPr bwMode="auto">
          <a:xfrm flipH="1" flipV="1">
            <a:off x="7299295" y="3302752"/>
            <a:ext cx="1719882" cy="39476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637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166409"/>
            <a:ext cx="8875636" cy="537169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12" cy="4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Scroll through the list </a:t>
            </a:r>
            <a:r>
              <a:rPr lang="en-US" b="1" dirty="0">
                <a:solidFill>
                  <a:srgbClr val="000000"/>
                </a:solidFill>
              </a:rPr>
              <a:t>OR</a:t>
            </a:r>
            <a:r>
              <a:rPr lang="en-US" dirty="0">
                <a:solidFill>
                  <a:srgbClr val="000000"/>
                </a:solidFill>
              </a:rPr>
              <a:t> start typing in the 3-letter station code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1" name="Rectangle: Rounded Corners 6"/>
          <p:cNvSpPr/>
          <p:nvPr/>
        </p:nvSpPr>
        <p:spPr bwMode="auto">
          <a:xfrm flipH="1" flipV="1">
            <a:off x="7299295" y="3906619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436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169997"/>
            <a:ext cx="8875636" cy="537169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6" y="1752062"/>
            <a:ext cx="1688612" cy="457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629503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We want LHR and have typed “</a:t>
            </a:r>
            <a:r>
              <a:rPr lang="en-US" b="1" dirty="0">
                <a:solidFill>
                  <a:srgbClr val="000000"/>
                </a:solidFill>
              </a:rPr>
              <a:t>L</a:t>
            </a:r>
            <a:r>
              <a:rPr lang="en-US" dirty="0">
                <a:solidFill>
                  <a:srgbClr val="000000"/>
                </a:solidFill>
              </a:rPr>
              <a:t>” in the search field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Any stations with “L” are displayed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1" name="Rectangle: Rounded Corners 6"/>
          <p:cNvSpPr/>
          <p:nvPr/>
        </p:nvSpPr>
        <p:spPr bwMode="auto">
          <a:xfrm flipH="1">
            <a:off x="7299295" y="4097410"/>
            <a:ext cx="1719882" cy="1521460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2360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169997"/>
            <a:ext cx="8875636" cy="537169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1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LHR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1" name="Rectangle: Rounded Corners 6"/>
          <p:cNvSpPr/>
          <p:nvPr/>
        </p:nvSpPr>
        <p:spPr bwMode="auto">
          <a:xfrm flipH="1" flipV="1">
            <a:off x="7299295" y="4630793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92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169997"/>
            <a:ext cx="8875636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1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: Rounded Corners 6"/>
          <p:cNvSpPr/>
          <p:nvPr/>
        </p:nvSpPr>
        <p:spPr bwMode="auto">
          <a:xfrm flipH="1" flipV="1">
            <a:off x="7299295" y="2415648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9600" y="5624779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We want to define the layover duration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Back to Layover</a:t>
            </a:r>
          </a:p>
        </p:txBody>
      </p:sp>
    </p:spTree>
    <p:extLst>
      <p:ext uri="{BB962C8B-B14F-4D97-AF65-F5344CB8AC3E}">
        <p14:creationId xmlns:p14="http://schemas.microsoft.com/office/powerpoint/2010/main" val="36805645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169997"/>
            <a:ext cx="8875636" cy="537169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Of Duration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1" name="Rectangle: Rounded Corners 6"/>
          <p:cNvSpPr/>
          <p:nvPr/>
        </p:nvSpPr>
        <p:spPr bwMode="auto">
          <a:xfrm flipH="1" flipV="1">
            <a:off x="7299295" y="3508847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985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0" y="1169442"/>
            <a:ext cx="8876552" cy="5372244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Greater Than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1" name="Rectangle: Rounded Corners 6"/>
          <p:cNvSpPr/>
          <p:nvPr/>
        </p:nvSpPr>
        <p:spPr bwMode="auto">
          <a:xfrm flipH="1" flipV="1">
            <a:off x="7300210" y="3665668"/>
            <a:ext cx="1719882" cy="24395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= 000:00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266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0" y="1169442"/>
            <a:ext cx="8876552" cy="5372244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the layover </a:t>
            </a:r>
            <a:r>
              <a:rPr lang="en-US" b="1" dirty="0">
                <a:solidFill>
                  <a:srgbClr val="000000"/>
                </a:solidFill>
              </a:rPr>
              <a:t>Duration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119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1" name="Rectangle: Rounded Corners 6"/>
          <p:cNvSpPr/>
          <p:nvPr/>
        </p:nvSpPr>
        <p:spPr bwMode="auto">
          <a:xfrm flipH="1" flipV="1">
            <a:off x="7300210" y="3631874"/>
            <a:ext cx="1719882" cy="133338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000:00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2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</p:spTree>
    <p:extLst>
      <p:ext uri="{BB962C8B-B14F-4D97-AF65-F5344CB8AC3E}">
        <p14:creationId xmlns:p14="http://schemas.microsoft.com/office/powerpoint/2010/main" val="2410333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9" y="1169442"/>
            <a:ext cx="8876553" cy="5372244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We want greater than 36 hours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1" name="Rectangle: Rounded Corners 6"/>
          <p:cNvSpPr/>
          <p:nvPr/>
        </p:nvSpPr>
        <p:spPr bwMode="auto">
          <a:xfrm flipH="1" flipV="1">
            <a:off x="7300210" y="3631874"/>
            <a:ext cx="1719882" cy="133338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83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9" y="1169442"/>
            <a:ext cx="8876553" cy="537224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 bwMode="auto">
          <a:xfrm flipH="1" flipV="1">
            <a:off x="902364" y="2776653"/>
            <a:ext cx="6350206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Double check the bid line preview</a:t>
            </a:r>
          </a:p>
        </p:txBody>
      </p:sp>
    </p:spTree>
    <p:extLst>
      <p:ext uri="{BB962C8B-B14F-4D97-AF65-F5344CB8AC3E}">
        <p14:creationId xmlns:p14="http://schemas.microsoft.com/office/powerpoint/2010/main" val="4174636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9" y="1169442"/>
            <a:ext cx="8876553" cy="537224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All is good</a:t>
            </a:r>
            <a:r>
              <a:rPr lang="en-US" b="1" dirty="0">
                <a:solidFill>
                  <a:srgbClr val="000000"/>
                </a:solidFill>
              </a:rPr>
              <a:t> – </a:t>
            </a:r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Apply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5" name="Rectangle: Rounded Corners 6"/>
          <p:cNvSpPr/>
          <p:nvPr/>
        </p:nvSpPr>
        <p:spPr bwMode="auto">
          <a:xfrm flipH="1" flipV="1">
            <a:off x="7305642" y="2158066"/>
            <a:ext cx="892207" cy="270445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09850" y="2581598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086" y="2820128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42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8" y="1169441"/>
            <a:ext cx="8876553" cy="537224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Our Award bid line has been added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9850" y="2836790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3075320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9850" y="2589447"/>
            <a:ext cx="503529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919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8" y="1169441"/>
            <a:ext cx="8876553" cy="537224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Delete All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Print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Submit </a:t>
            </a:r>
            <a:r>
              <a:rPr lang="en-US" dirty="0">
                <a:solidFill>
                  <a:srgbClr val="000000"/>
                </a:solidFill>
              </a:rPr>
              <a:t>– </a:t>
            </a:r>
            <a:r>
              <a:rPr lang="en-US" b="1" dirty="0">
                <a:solidFill>
                  <a:srgbClr val="000000"/>
                </a:solidFill>
              </a:rPr>
              <a:t>Save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Synchronize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Help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Exit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8" name="Rectangle: Rounded Corners 6"/>
          <p:cNvSpPr/>
          <p:nvPr/>
        </p:nvSpPr>
        <p:spPr bwMode="auto">
          <a:xfrm flipH="1" flipV="1">
            <a:off x="7229474" y="1325640"/>
            <a:ext cx="1790616" cy="270445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rrow: Right 19"/>
          <p:cNvSpPr/>
          <p:nvPr/>
        </p:nvSpPr>
        <p:spPr bwMode="auto">
          <a:xfrm rot="16200000">
            <a:off x="7369069" y="2024632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9850" y="2836790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086" y="3075320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9850" y="2589447"/>
            <a:ext cx="503529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71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8" y="1169441"/>
            <a:ext cx="8876553" cy="537224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645032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Cut </a:t>
            </a:r>
            <a:r>
              <a:rPr lang="en-US" dirty="0">
                <a:solidFill>
                  <a:srgbClr val="000000"/>
                </a:solidFill>
              </a:rPr>
              <a:t>– </a:t>
            </a:r>
            <a:r>
              <a:rPr lang="en-US" b="1" dirty="0">
                <a:solidFill>
                  <a:srgbClr val="000000"/>
                </a:solidFill>
              </a:rPr>
              <a:t>Copy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Paste </a:t>
            </a:r>
            <a:r>
              <a:rPr lang="en-US" dirty="0">
                <a:solidFill>
                  <a:srgbClr val="000000"/>
                </a:solidFill>
              </a:rPr>
              <a:t>– </a:t>
            </a:r>
            <a:r>
              <a:rPr lang="en-US" b="1" dirty="0">
                <a:solidFill>
                  <a:srgbClr val="000000"/>
                </a:solidFill>
              </a:rPr>
              <a:t>Delete Selected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Move UP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Move DOWN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Edit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Analyze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Insert ABOVE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Insert BELOW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8" name="Rectangle: Rounded Corners 6"/>
          <p:cNvSpPr/>
          <p:nvPr/>
        </p:nvSpPr>
        <p:spPr bwMode="auto">
          <a:xfrm flipH="1" flipV="1">
            <a:off x="4107132" y="1780779"/>
            <a:ext cx="3007346" cy="270445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9850" y="2836790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086" y="3075320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9850" y="2589447"/>
            <a:ext cx="503529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20" name="Arrow: Right 19"/>
          <p:cNvSpPr/>
          <p:nvPr/>
        </p:nvSpPr>
        <p:spPr bwMode="auto">
          <a:xfrm rot="16200000">
            <a:off x="5110270" y="2438190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955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8" y="1169441"/>
            <a:ext cx="8876553" cy="537224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Analyze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b="1" dirty="0">
                <a:solidFill>
                  <a:srgbClr val="000000"/>
                </a:solidFill>
              </a:rPr>
              <a:t>Close Bid Preference Editor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8" name="Rectangle: Rounded Corners 6"/>
          <p:cNvSpPr/>
          <p:nvPr/>
        </p:nvSpPr>
        <p:spPr bwMode="auto">
          <a:xfrm flipH="1" flipV="1">
            <a:off x="6255833" y="2303615"/>
            <a:ext cx="646771" cy="270445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9850" y="2836790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086" y="3075320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9850" y="2589447"/>
            <a:ext cx="503529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20" name="Arrow: Right 19"/>
          <p:cNvSpPr/>
          <p:nvPr/>
        </p:nvSpPr>
        <p:spPr bwMode="auto">
          <a:xfrm rot="16200000">
            <a:off x="6080426" y="2955375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639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7" y="1169905"/>
            <a:ext cx="8876553" cy="537224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Alternate access to functions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8" name="Rectangle: Rounded Corners 6"/>
          <p:cNvSpPr/>
          <p:nvPr/>
        </p:nvSpPr>
        <p:spPr bwMode="auto">
          <a:xfrm flipH="1" flipV="1">
            <a:off x="6172199" y="2851484"/>
            <a:ext cx="1130967" cy="1996442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rrow: Right 19"/>
          <p:cNvSpPr/>
          <p:nvPr/>
        </p:nvSpPr>
        <p:spPr bwMode="auto">
          <a:xfrm rot="16200000">
            <a:off x="6235269" y="5229241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9850" y="2836790"/>
            <a:ext cx="473250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086" y="3075320"/>
            <a:ext cx="5098269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9850" y="2589447"/>
            <a:ext cx="503529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5355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6" y="1166707"/>
            <a:ext cx="8881835" cy="5375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Open </a:t>
            </a:r>
            <a:r>
              <a:rPr lang="en-US" b="1" dirty="0">
                <a:solidFill>
                  <a:srgbClr val="000000"/>
                </a:solidFill>
              </a:rPr>
              <a:t>Bid Preference Editor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8" name="Rectangle: Rounded Corners 6"/>
          <p:cNvSpPr/>
          <p:nvPr/>
        </p:nvSpPr>
        <p:spPr bwMode="auto">
          <a:xfrm flipH="1" flipV="1">
            <a:off x="7792374" y="2286060"/>
            <a:ext cx="386441" cy="327584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rrow: Right 19"/>
          <p:cNvSpPr/>
          <p:nvPr/>
        </p:nvSpPr>
        <p:spPr bwMode="auto">
          <a:xfrm rot="16200000">
            <a:off x="7489083" y="3015431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3600" y="2836790"/>
            <a:ext cx="473250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3600" y="2589447"/>
            <a:ext cx="503529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563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36" y="1167307"/>
            <a:ext cx="8880844" cy="5374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5922031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multiple bid lines by clicking on the bid line number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129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8" name="Rectangle: Rounded Corners 6"/>
          <p:cNvSpPr/>
          <p:nvPr/>
        </p:nvSpPr>
        <p:spPr bwMode="auto">
          <a:xfrm flipH="1" flipV="1">
            <a:off x="910927" y="2528269"/>
            <a:ext cx="386441" cy="327584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rrow: Right 19"/>
          <p:cNvSpPr/>
          <p:nvPr/>
        </p:nvSpPr>
        <p:spPr bwMode="auto">
          <a:xfrm rot="16200000">
            <a:off x="603612" y="3461822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3600" y="2836790"/>
            <a:ext cx="473250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Award Pairings If Departing On Monday If Layover LHR And If Layover Duration &gt; 036:00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3600" y="2589447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7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2662" t="38042" r="12587" b="35789"/>
          <a:stretch/>
        </p:blipFill>
        <p:spPr>
          <a:xfrm>
            <a:off x="4817818" y="3287495"/>
            <a:ext cx="3084394" cy="14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833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New Features</a:t>
            </a:r>
          </a:p>
        </p:txBody>
      </p:sp>
    </p:spTree>
    <p:extLst>
      <p:ext uri="{BB962C8B-B14F-4D97-AF65-F5344CB8AC3E}">
        <p14:creationId xmlns:p14="http://schemas.microsoft.com/office/powerpoint/2010/main" val="26047764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3107"/>
          <a:stretch/>
        </p:blipFill>
        <p:spPr bwMode="auto">
          <a:xfrm>
            <a:off x="615510" y="2150938"/>
            <a:ext cx="2315259" cy="24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Set Condition – </a:t>
            </a:r>
            <a:r>
              <a:rPr lang="en-US" b="1" dirty="0">
                <a:solidFill>
                  <a:srgbClr val="000000"/>
                </a:solidFill>
              </a:rPr>
              <a:t>No Same Day Pairings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0770" y="2144830"/>
            <a:ext cx="59084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When added to a bid group instructs PBS to not award two pairings that touch the same </a:t>
            </a:r>
            <a:r>
              <a:rPr lang="en-US" b="1" dirty="0"/>
              <a:t>CALENDAR DAY</a:t>
            </a:r>
          </a:p>
          <a:p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Like all Set Condition bid lines:</a:t>
            </a:r>
          </a:p>
          <a:p>
            <a:pPr lvl="1" indent="-176213">
              <a:buFont typeface="Wingdings" panose="05000000000000000000" pitchFamily="2" charset="2"/>
              <a:buChar char="§"/>
            </a:pPr>
            <a:r>
              <a:rPr lang="en-US" sz="1600" dirty="0"/>
              <a:t>Will be placed at the top of your bid</a:t>
            </a:r>
          </a:p>
          <a:p>
            <a:pPr lvl="1" indent="-176213">
              <a:buFont typeface="Wingdings" panose="05000000000000000000" pitchFamily="2" charset="2"/>
              <a:buChar char="§"/>
            </a:pPr>
            <a:r>
              <a:rPr lang="en-US" sz="1600" dirty="0"/>
              <a:t>No pairings are awarded with a Set Condition bid line</a:t>
            </a:r>
          </a:p>
          <a:p>
            <a:pPr lvl="1" indent="-176213">
              <a:buFont typeface="Wingdings" panose="05000000000000000000" pitchFamily="2" charset="2"/>
              <a:buChar char="§"/>
            </a:pPr>
            <a:r>
              <a:rPr lang="en-US" sz="1600" dirty="0"/>
              <a:t>May not be forgotten</a:t>
            </a:r>
          </a:p>
          <a:p>
            <a:pPr lvl="1" indent="-176213">
              <a:buFont typeface="Wingdings" panose="05000000000000000000" pitchFamily="2" charset="2"/>
              <a:buChar char="§"/>
            </a:pPr>
            <a:r>
              <a:rPr lang="en-US" sz="1600" dirty="0"/>
              <a:t>May be denied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Set Condition No Same Day Pairings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66CCFF"/>
          </a:solidFill>
        </p:grpSpPr>
        <p:sp>
          <p:nvSpPr>
            <p:cNvPr id="20" name="Flowchart: Off-page Connector 19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37461" y="1738760"/>
            <a:ext cx="307435" cy="276999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</a:t>
            </a:r>
          </a:p>
        </p:txBody>
      </p:sp>
      <p:pic>
        <p:nvPicPr>
          <p:cNvPr id="14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50637" r="-432" b="38886"/>
          <a:stretch/>
        </p:blipFill>
        <p:spPr bwMode="auto">
          <a:xfrm>
            <a:off x="637461" y="5594684"/>
            <a:ext cx="2315259" cy="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row: Down 352"/>
          <p:cNvSpPr>
            <a:spLocks noChangeArrowheads="1"/>
          </p:cNvSpPr>
          <p:nvPr/>
        </p:nvSpPr>
        <p:spPr bwMode="auto">
          <a:xfrm>
            <a:off x="1462655" y="4696538"/>
            <a:ext cx="628188" cy="793439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FF0000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577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3107"/>
          <a:stretch/>
        </p:blipFill>
        <p:spPr bwMode="auto">
          <a:xfrm>
            <a:off x="615510" y="2150938"/>
            <a:ext cx="2315259" cy="24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Set Condition – </a:t>
            </a:r>
            <a:r>
              <a:rPr lang="en-US" b="1" dirty="0">
                <a:solidFill>
                  <a:srgbClr val="000000"/>
                </a:solidFill>
              </a:rPr>
              <a:t>Minimum Days Off In A Row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768" y="2150938"/>
            <a:ext cx="590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When added to a bid group instructs PBS to keep a minimum of a set number of days off in a row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May include absences like vacation, LOAs, etc.</a:t>
            </a:r>
          </a:p>
          <a:p>
            <a:pPr algn="just"/>
            <a:endParaRPr lang="en-US" sz="10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Like all Set Condition bid lines:</a:t>
            </a:r>
          </a:p>
          <a:p>
            <a:pPr lvl="1" indent="-176213" algn="just">
              <a:buFont typeface="Wingdings" panose="05000000000000000000" pitchFamily="2" charset="2"/>
              <a:buChar char="§"/>
            </a:pPr>
            <a:r>
              <a:rPr lang="en-US" sz="1600" dirty="0"/>
              <a:t>Will be placed at the top of your bid</a:t>
            </a:r>
          </a:p>
          <a:p>
            <a:pPr lvl="1" indent="-176213" algn="just">
              <a:buFont typeface="Wingdings" panose="05000000000000000000" pitchFamily="2" charset="2"/>
              <a:buChar char="§"/>
            </a:pPr>
            <a:r>
              <a:rPr lang="en-US" sz="1600" dirty="0"/>
              <a:t>No pairings are awarded with a Set Condition bid line</a:t>
            </a:r>
          </a:p>
          <a:p>
            <a:pPr lvl="1" indent="-176213" algn="just">
              <a:buFont typeface="Wingdings" panose="05000000000000000000" pitchFamily="2" charset="2"/>
              <a:buChar char="§"/>
            </a:pPr>
            <a:r>
              <a:rPr lang="en-US" sz="1600" dirty="0"/>
              <a:t>May not be forgotten</a:t>
            </a:r>
          </a:p>
          <a:p>
            <a:pPr lvl="1" indent="-176213" algn="just">
              <a:buFont typeface="Wingdings" panose="05000000000000000000" pitchFamily="2" charset="2"/>
              <a:buChar char="§"/>
            </a:pPr>
            <a:r>
              <a:rPr lang="en-US" sz="1600" dirty="0"/>
              <a:t>May be denied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4" cstate="print"/>
          <a:srcRect l="1350" t="35051" b="1727"/>
          <a:stretch/>
        </p:blipFill>
        <p:spPr bwMode="auto">
          <a:xfrm>
            <a:off x="609600" y="3670961"/>
            <a:ext cx="2321169" cy="2251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Set Condition Minimum Days Off In A Row 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66CCFF"/>
          </a:solidFill>
        </p:grpSpPr>
        <p:sp>
          <p:nvSpPr>
            <p:cNvPr id="19" name="Flowchart: Off-page Connector 18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37461" y="1738760"/>
            <a:ext cx="307435" cy="276999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6220" y="2150938"/>
            <a:ext cx="1456505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latin typeface="+mj-lt"/>
              </a:rPr>
              <a:t>Minimum Days Off</a:t>
            </a:r>
          </a:p>
        </p:txBody>
      </p:sp>
    </p:spTree>
    <p:extLst>
      <p:ext uri="{BB962C8B-B14F-4D97-AF65-F5344CB8AC3E}">
        <p14:creationId xmlns:p14="http://schemas.microsoft.com/office/powerpoint/2010/main" val="29255964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70"/>
          <a:stretch/>
        </p:blipFill>
        <p:spPr bwMode="auto">
          <a:xfrm>
            <a:off x="620749" y="2150938"/>
            <a:ext cx="2297987" cy="20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 – </a:t>
            </a:r>
            <a:r>
              <a:rPr lang="en-US" b="1" dirty="0">
                <a:solidFill>
                  <a:srgbClr val="000000"/>
                </a:solidFill>
              </a:rPr>
              <a:t>Followed By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768" y="2150938"/>
            <a:ext cx="590843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When added to a bid line instructs PBS to award a pairing followed by another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No other activities may occur between the two pairings unless Allow Intervening Activities is selected</a:t>
            </a:r>
          </a:p>
          <a:p>
            <a:pPr algn="just"/>
            <a:endParaRPr lang="en-US" sz="10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Intervening Activities include training and/or other 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Any pairings awarded in the second part of the Followed By bid line MUST be chronologically after the pairings awarded in the first part of the bid line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Award Pairings If Departing On Jul 3, 2017 Followed By Pairings (Allow Intervening) If Departing On Jul 5, 2017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13" name="Flowchart: Off-page Connector 12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Isosceles Triangle 13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37461" y="1738760"/>
            <a:ext cx="307435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5</a:t>
            </a:r>
          </a:p>
        </p:txBody>
      </p:sp>
      <p:pic>
        <p:nvPicPr>
          <p:cNvPr id="17" name="Picture 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8" b="806"/>
          <a:stretch>
            <a:fillRect/>
          </a:stretch>
        </p:blipFill>
        <p:spPr bwMode="auto">
          <a:xfrm>
            <a:off x="632781" y="5474925"/>
            <a:ext cx="2297987" cy="11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rrow: Down 352"/>
          <p:cNvSpPr>
            <a:spLocks noChangeArrowheads="1"/>
          </p:cNvSpPr>
          <p:nvPr/>
        </p:nvSpPr>
        <p:spPr bwMode="auto">
          <a:xfrm>
            <a:off x="1462655" y="4365945"/>
            <a:ext cx="628188" cy="954087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FF0000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049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3107"/>
          <a:stretch/>
        </p:blipFill>
        <p:spPr bwMode="auto">
          <a:xfrm>
            <a:off x="605512" y="2138906"/>
            <a:ext cx="2325258" cy="24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4" cstate="print"/>
          <a:srcRect t="12095" b="81883"/>
          <a:stretch/>
        </p:blipFill>
        <p:spPr>
          <a:xfrm>
            <a:off x="605511" y="3224461"/>
            <a:ext cx="2325257" cy="372981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 – </a:t>
            </a:r>
            <a:r>
              <a:rPr lang="en-US" b="1" dirty="0">
                <a:solidFill>
                  <a:srgbClr val="000000"/>
                </a:solidFill>
              </a:rPr>
              <a:t>Pairing Number Departing On (Ordered)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768" y="2150938"/>
            <a:ext cx="59084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Allows you to add more than one pairing number departing on a date to a bid line AND have PBS see the order in which they appear when </a:t>
            </a:r>
            <a:r>
              <a:rPr lang="en-US" b="1" dirty="0"/>
              <a:t>YES</a:t>
            </a:r>
            <a:r>
              <a:rPr lang="en-US" dirty="0"/>
              <a:t> is selected under the Ordered option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Does not prevent Substitution (moving of pairings awarded to honour higher preferences)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Award Pairings If Pairing Number (Ordered) C5012 Departing On Jul 2, 2017, C5018 Departing On Jul 6, 2017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36" name="Flowchart: Off-page Connector 35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7" name="Isosceles Triangle 36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37461" y="1738760"/>
            <a:ext cx="307435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730" y="2150938"/>
            <a:ext cx="2308038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+mj-lt"/>
              </a:rPr>
              <a:t>Pairing Number Departing On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4" cstate="print"/>
          <a:srcRect t="21473" b="70460"/>
          <a:stretch/>
        </p:blipFill>
        <p:spPr>
          <a:xfrm>
            <a:off x="605511" y="3571538"/>
            <a:ext cx="2325257" cy="499648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4" cstate="print"/>
          <a:srcRect t="33401" b="20845"/>
          <a:stretch/>
        </p:blipFill>
        <p:spPr>
          <a:xfrm>
            <a:off x="609600" y="4024122"/>
            <a:ext cx="2321168" cy="283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573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 – </a:t>
            </a:r>
            <a:r>
              <a:rPr lang="en-US" b="1" dirty="0">
                <a:solidFill>
                  <a:srgbClr val="000000"/>
                </a:solidFill>
              </a:rPr>
              <a:t>Pairing Number Departing On (Ordered)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768" y="2150938"/>
            <a:ext cx="590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Ordered option is NO by default, change to YES to have order followed by PBS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Award Pairings If Pairing Number (Ordered) C5012 Departing On Jul 2, 2017, C5018 Departing On Jul 6, 2017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36" name="Flowchart: Off-page Connector 35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7" name="Isosceles Triangle 36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37461" y="1738760"/>
            <a:ext cx="307435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84056" t="16617" r="-1" b="8223"/>
          <a:stretch/>
        </p:blipFill>
        <p:spPr>
          <a:xfrm>
            <a:off x="605509" y="2150938"/>
            <a:ext cx="1784994" cy="47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969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 – </a:t>
            </a:r>
            <a:r>
              <a:rPr lang="en-US" b="1" dirty="0">
                <a:solidFill>
                  <a:srgbClr val="000000"/>
                </a:solidFill>
              </a:rPr>
              <a:t>Pairing Number Departing On (Ordered)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84013" t="16716" b="8439"/>
          <a:stretch/>
        </p:blipFill>
        <p:spPr>
          <a:xfrm>
            <a:off x="6886923" y="1717008"/>
            <a:ext cx="1952277" cy="5140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84012" t="16716" b="8439"/>
          <a:stretch/>
        </p:blipFill>
        <p:spPr>
          <a:xfrm>
            <a:off x="2712474" y="1717008"/>
            <a:ext cx="1952275" cy="5140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84013" t="16716" b="8439"/>
          <a:stretch/>
        </p:blipFill>
        <p:spPr>
          <a:xfrm>
            <a:off x="4821999" y="1717008"/>
            <a:ext cx="1952276" cy="51409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84012" t="16716" b="8439"/>
          <a:stretch/>
        </p:blipFill>
        <p:spPr>
          <a:xfrm>
            <a:off x="602950" y="1717007"/>
            <a:ext cx="1952275" cy="51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5474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3107"/>
          <a:stretch/>
        </p:blipFill>
        <p:spPr bwMode="auto">
          <a:xfrm>
            <a:off x="615510" y="2138906"/>
            <a:ext cx="2315259" cy="24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09600" y="1243666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23095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Award/Avoid – </a:t>
            </a:r>
            <a:r>
              <a:rPr lang="en-US" b="1" dirty="0">
                <a:solidFill>
                  <a:srgbClr val="000000"/>
                </a:solidFill>
              </a:rPr>
              <a:t>Carry Out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768" y="2150938"/>
            <a:ext cx="590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Carry Out = Overlap pairing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Specify the number of days a pairing may overlap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No overlaps: Avoid Pairings If Carry Out &gt; 0 Days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4" cstate="print"/>
          <a:srcRect t="20139" b="2573"/>
          <a:stretch/>
        </p:blipFill>
        <p:spPr bwMode="auto">
          <a:xfrm>
            <a:off x="613996" y="3231747"/>
            <a:ext cx="2316772" cy="2874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Avoid Pairings If Carry Out &gt; 0 Days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FF9900"/>
          </a:solidFill>
        </p:grpSpPr>
        <p:sp>
          <p:nvSpPr>
            <p:cNvPr id="27" name="Flowchart: Off-page Connector 26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" name="Isosceles Triangle 27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37461" y="1738760"/>
            <a:ext cx="307435" cy="276999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730" y="2150938"/>
            <a:ext cx="2308038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+mj-lt"/>
              </a:rPr>
              <a:t>Carry Out</a:t>
            </a:r>
          </a:p>
        </p:txBody>
      </p:sp>
    </p:spTree>
    <p:extLst>
      <p:ext uri="{BB962C8B-B14F-4D97-AF65-F5344CB8AC3E}">
        <p14:creationId xmlns:p14="http://schemas.microsoft.com/office/powerpoint/2010/main" val="97733496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3107"/>
          <a:stretch/>
        </p:blipFill>
        <p:spPr bwMode="auto">
          <a:xfrm>
            <a:off x="615510" y="2138906"/>
            <a:ext cx="2315259" cy="24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 cstate="print"/>
          <a:srcRect t="16922" b="5321"/>
          <a:stretch/>
        </p:blipFill>
        <p:spPr>
          <a:xfrm>
            <a:off x="605511" y="3250049"/>
            <a:ext cx="2325257" cy="3607951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Award/Avoid – </a:t>
            </a:r>
            <a:r>
              <a:rPr lang="en-US" b="1" dirty="0">
                <a:solidFill>
                  <a:srgbClr val="000000"/>
                </a:solidFill>
              </a:rPr>
              <a:t>Pairing Carry-Out Credit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Award Pairings Carry-Out Credit &gt; 006:00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22" name="Flowchart: Off-page Connector 21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Isosceles Triangle 22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37461" y="1738760"/>
            <a:ext cx="307435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0768" y="2153752"/>
            <a:ext cx="5908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Carry-Out Credit = Credit of an overlap pairing carried into the next block month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68275" indent="-168275" algn="just">
              <a:buFont typeface="Arial" panose="020B0604020202020204" pitchFamily="34" charset="0"/>
              <a:buChar char="•"/>
            </a:pPr>
            <a:r>
              <a:rPr lang="en-US" dirty="0"/>
              <a:t>Specify the number of hours credit an overlap pairing would have in the next block month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730" y="2150938"/>
            <a:ext cx="2308038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+mj-lt"/>
              </a:rPr>
              <a:t>Pairing Carry-Out Credit</a:t>
            </a:r>
          </a:p>
        </p:txBody>
      </p:sp>
    </p:spTree>
    <p:extLst>
      <p:ext uri="{BB962C8B-B14F-4D97-AF65-F5344CB8AC3E}">
        <p14:creationId xmlns:p14="http://schemas.microsoft.com/office/powerpoint/2010/main" val="3929105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3107"/>
          <a:stretch/>
        </p:blipFill>
        <p:spPr bwMode="auto">
          <a:xfrm>
            <a:off x="615510" y="2138906"/>
            <a:ext cx="2315259" cy="24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 cstate="print"/>
          <a:srcRect t="16645" b="2572"/>
          <a:stretch/>
        </p:blipFill>
        <p:spPr>
          <a:xfrm>
            <a:off x="605511" y="3222385"/>
            <a:ext cx="2325257" cy="363561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139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Award/Avoid – </a:t>
            </a:r>
            <a:r>
              <a:rPr lang="en-US" b="1" dirty="0">
                <a:solidFill>
                  <a:srgbClr val="000000"/>
                </a:solidFill>
              </a:rPr>
              <a:t>Pairing In-Period Credit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Award Pairings If In-Period Credit &gt; 005:00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22" name="Flowchart: Off-page Connector 21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Isosceles Triangle 22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37461" y="1738760"/>
            <a:ext cx="307435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30768" y="2150938"/>
            <a:ext cx="5908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In-Period Credit = Credit in the block month of an overlap pairing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dirty="0"/>
              <a:t>Specify the number of hours credit an overlap pairing would have in the block month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730" y="2150938"/>
            <a:ext cx="2308038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+mj-lt"/>
              </a:rPr>
              <a:t>Pairing In-Period Credit</a:t>
            </a:r>
          </a:p>
        </p:txBody>
      </p:sp>
    </p:spTree>
    <p:extLst>
      <p:ext uri="{BB962C8B-B14F-4D97-AF65-F5344CB8AC3E}">
        <p14:creationId xmlns:p14="http://schemas.microsoft.com/office/powerpoint/2010/main" val="1380955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2695" t="37656" r="12602" b="44663"/>
          <a:stretch/>
        </p:blipFill>
        <p:spPr>
          <a:xfrm>
            <a:off x="4820537" y="3267377"/>
            <a:ext cx="3080084" cy="9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156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3107"/>
          <a:stretch/>
        </p:blipFill>
        <p:spPr bwMode="auto">
          <a:xfrm>
            <a:off x="615510" y="2138906"/>
            <a:ext cx="2315259" cy="24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4" cstate="print"/>
          <a:srcRect t="16077" b="75516"/>
          <a:stretch/>
        </p:blipFill>
        <p:spPr>
          <a:xfrm>
            <a:off x="605511" y="3207399"/>
            <a:ext cx="2325257" cy="37837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Award/Avoid – </a:t>
            </a:r>
            <a:r>
              <a:rPr lang="en-US" b="1" dirty="0">
                <a:solidFill>
                  <a:srgbClr val="000000"/>
                </a:solidFill>
              </a:rPr>
              <a:t>Position GJ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768" y="2150938"/>
            <a:ext cx="590843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Renaming the “GP” position to GJ on all wide body aircraft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When more than one position is added, PBS will see the order in which they appear on the bid line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When no positions are on the bid line, PBS will consider the order to be: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/>
              <a:t>FA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/>
              <a:t>GJ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GY will be introduced in a future update of PBS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FF00"/>
                </a:solidFill>
              </a:rPr>
              <a:t>If you have a Default Bid with GP it </a:t>
            </a:r>
            <a:r>
              <a:rPr lang="en-US" b="1" i="1" u="sng" dirty="0">
                <a:solidFill>
                  <a:srgbClr val="FFFF00"/>
                </a:solidFill>
              </a:rPr>
              <a:t>MUST</a:t>
            </a:r>
            <a:r>
              <a:rPr lang="en-US" b="1" i="1" dirty="0">
                <a:solidFill>
                  <a:srgbClr val="FFFF00"/>
                </a:solidFill>
              </a:rPr>
              <a:t> be changed to GJ for PBS to recognize it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Award Pairings If Layover LHR If Position GJ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21" name="Flowchart: Off-page Connector 20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" name="Isosceles Triangle 21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10167" y="1745338"/>
            <a:ext cx="389751" cy="2616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/>
          <a:srcRect l="82261" t="18166" b="75616"/>
          <a:stretch/>
        </p:blipFill>
        <p:spPr>
          <a:xfrm>
            <a:off x="605511" y="4074667"/>
            <a:ext cx="2325257" cy="4932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2730" y="2150938"/>
            <a:ext cx="2308038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+mj-lt"/>
              </a:rPr>
              <a:t>Position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/>
          <a:srcRect l="82261" t="52538" b="39754"/>
          <a:stretch/>
        </p:blipFill>
        <p:spPr>
          <a:xfrm>
            <a:off x="605511" y="4559968"/>
            <a:ext cx="2325257" cy="611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/>
          <a:srcRect l="82261" t="31821" b="42522"/>
          <a:stretch/>
        </p:blipFill>
        <p:spPr>
          <a:xfrm>
            <a:off x="605511" y="4822498"/>
            <a:ext cx="2325257" cy="2035502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 rotWithShape="1">
          <a:blip r:embed="rId4" cstate="print"/>
          <a:srcRect t="28001" b="58954"/>
          <a:stretch/>
        </p:blipFill>
        <p:spPr>
          <a:xfrm>
            <a:off x="605511" y="3556539"/>
            <a:ext cx="2325257" cy="5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9029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Award/Avoid – </a:t>
            </a:r>
            <a:r>
              <a:rPr lang="en-US" b="1" dirty="0">
                <a:solidFill>
                  <a:srgbClr val="000000"/>
                </a:solidFill>
              </a:rPr>
              <a:t>Any</a:t>
            </a:r>
            <a:r>
              <a:rPr lang="en-US" dirty="0">
                <a:solidFill>
                  <a:srgbClr val="000000"/>
                </a:solidFill>
              </a:rPr>
              <a:t> + </a:t>
            </a:r>
            <a:r>
              <a:rPr lang="en-US" b="1" dirty="0">
                <a:solidFill>
                  <a:srgbClr val="000000"/>
                </a:solidFill>
              </a:rPr>
              <a:t>Every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768" y="2150938"/>
            <a:ext cx="590843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dirty="0"/>
              <a:t>Any = 	Any of the selected conditions must </a:t>
            </a:r>
          </a:p>
          <a:p>
            <a:pPr marL="176213" indent="-176213">
              <a:tabLst>
                <a:tab pos="1371600" algn="l"/>
              </a:tabLst>
            </a:pPr>
            <a:r>
              <a:rPr lang="en-US" dirty="0"/>
              <a:t>		exist in the pairing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dirty="0"/>
              <a:t>Every = 	Every one of the selected conditions</a:t>
            </a:r>
          </a:p>
          <a:p>
            <a:pPr marL="176213" indent="-176213">
              <a:tabLst>
                <a:tab pos="1371600" algn="l"/>
              </a:tabLst>
            </a:pPr>
            <a:r>
              <a:rPr lang="en-US" dirty="0"/>
              <a:t>		must exist in the pairing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Available with: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/>
              <a:t>Aircraft Type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/>
              <a:t>Duty Duration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/>
              <a:t>Duty Legs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 err="1"/>
              <a:t>Enroute</a:t>
            </a:r>
            <a:r>
              <a:rPr lang="en-US" sz="1600" dirty="0"/>
              <a:t> Check-In Time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 err="1"/>
              <a:t>Enroute</a:t>
            </a:r>
            <a:r>
              <a:rPr lang="en-US" sz="1600" dirty="0"/>
              <a:t> Check-Out Time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/>
              <a:t>Layover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/>
              <a:t>Sit Length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r>
              <a:rPr lang="en-US" sz="1600" dirty="0"/>
              <a:t>Employee Number</a:t>
            </a:r>
          </a:p>
          <a:p>
            <a:pPr marL="627063" lvl="1" indent="-169863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176213" lvl="1" indent="-17621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00"/>
                </a:solidFill>
              </a:rPr>
              <a:t>Aircraft Type </a:t>
            </a:r>
            <a:r>
              <a:rPr lang="en-US" dirty="0">
                <a:solidFill>
                  <a:srgbClr val="FFFF00"/>
                </a:solidFill>
              </a:rPr>
              <a:t>replaces  Any Aircraft / All Aircraft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Award Pairings If Any Layover Of Duration &gt; 016:00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21" name="Flowchart: Off-page Connector 20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" name="Isosceles Triangle 21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1026" name="Picture 2" descr="image40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38"/>
          <a:stretch/>
        </p:blipFill>
        <p:spPr bwMode="auto">
          <a:xfrm>
            <a:off x="605511" y="2126456"/>
            <a:ext cx="2325257" cy="153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: Rounded Corners 6"/>
          <p:cNvSpPr/>
          <p:nvPr/>
        </p:nvSpPr>
        <p:spPr bwMode="auto">
          <a:xfrm flipH="1" flipV="1">
            <a:off x="637458" y="3166279"/>
            <a:ext cx="2293309" cy="454227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rrow: Right 16"/>
          <p:cNvSpPr/>
          <p:nvPr/>
        </p:nvSpPr>
        <p:spPr bwMode="auto">
          <a:xfrm rot="16200000">
            <a:off x="1283577" y="3982631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5510" y="1758640"/>
            <a:ext cx="380450" cy="25391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19062032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5"/>
          <a:stretch>
            <a:fillRect/>
          </a:stretch>
        </p:blipFill>
        <p:spPr bwMode="auto">
          <a:xfrm>
            <a:off x="605510" y="2126455"/>
            <a:ext cx="2325258" cy="33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Award/Avoid – </a:t>
            </a:r>
            <a:r>
              <a:rPr lang="en-US" b="1" dirty="0">
                <a:solidFill>
                  <a:srgbClr val="000000"/>
                </a:solidFill>
              </a:rPr>
              <a:t>Total Legs In Pairing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768" y="2150938"/>
            <a:ext cx="59084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Legs = operating flight legs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Total Legs = number of operating legs in the entire pairing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Ability to also define legs in first duty period and last duty period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Deadhead legs not counted UNLESS the Counting Deadhead Legs is selected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05512" y="1711105"/>
            <a:ext cx="8233688" cy="34266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6220" y="1743935"/>
            <a:ext cx="773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Award Pairings If Total Legs In Pairing &lt; 6 If Total Legs In First Duty &lt; 3 If Total Legs In Last Duty &lt; 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5511" y="1711106"/>
            <a:ext cx="531367" cy="342660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21" name="Flowchart: Off-page Connector 20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" name="Isosceles Triangle 21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5510" y="1758640"/>
            <a:ext cx="380450" cy="25391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7137949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Award/Avoid – </a:t>
            </a:r>
            <a:r>
              <a:rPr lang="en-US" b="1" dirty="0">
                <a:solidFill>
                  <a:srgbClr val="000000"/>
                </a:solidFill>
              </a:rPr>
              <a:t>Pairing from Pairing Tab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6897" y="3893735"/>
            <a:ext cx="7137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Ability to add pairings to your bid as: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en-US" dirty="0"/>
              <a:t>Award If Pairing Number #####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en-US" dirty="0"/>
              <a:t>Avoid If Pairing Number #####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Bid line added to active bid sheet (Current or Default)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Select pairings from list and click Award or Avoid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dirty="0"/>
          </a:p>
          <a:p>
            <a:pPr marL="176213" lvl="1" indent="-17621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00"/>
                </a:solidFill>
              </a:rPr>
              <a:t>You MUST have created a Start Pairings bid group for the bid line to be added</a:t>
            </a:r>
            <a:endParaRPr lang="en-US" dirty="0">
              <a:solidFill>
                <a:srgbClr val="FFFF0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dirty="0"/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490" y="1711105"/>
            <a:ext cx="4693910" cy="212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137949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Changes – </a:t>
            </a:r>
            <a:r>
              <a:rPr lang="en-US" b="1" dirty="0">
                <a:solidFill>
                  <a:srgbClr val="000000"/>
                </a:solidFill>
              </a:rPr>
              <a:t>Off-Line Mode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784261"/>
            <a:ext cx="8229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Ability to use PBS Off-Line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Create bids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Search pairings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Analyze bid lines/bid groups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Save bids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176213" lvl="1" indent="-176213">
              <a:buFont typeface="Arial" panose="020B0604020202020204" pitchFamily="34" charset="0"/>
              <a:buChar char="•"/>
            </a:pPr>
            <a:r>
              <a:rPr lang="en-US" dirty="0"/>
              <a:t>NOTE: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Bid information must first be synchronized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Bids must be submitted (when on-line) to be used for award process</a:t>
            </a:r>
          </a:p>
        </p:txBody>
      </p:sp>
    </p:spTree>
    <p:extLst>
      <p:ext uri="{BB962C8B-B14F-4D97-AF65-F5344CB8AC3E}">
        <p14:creationId xmlns:p14="http://schemas.microsoft.com/office/powerpoint/2010/main" val="317024675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Changes – </a:t>
            </a:r>
            <a:r>
              <a:rPr lang="en-US" b="1" dirty="0">
                <a:solidFill>
                  <a:srgbClr val="000000"/>
                </a:solidFill>
              </a:rPr>
              <a:t>Removals / Syntax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784261"/>
            <a:ext cx="8229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Removal of “Charters” bid line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Retirement of the Desktop PBS Bidder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Features now included in the New U.I.</a:t>
            </a:r>
          </a:p>
          <a:p>
            <a:pPr marL="168275" indent="-168275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Removal of “FAR” numbers on calendar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Syntax Changes (Pairings):</a:t>
            </a:r>
          </a:p>
          <a:p>
            <a:pPr marL="742950" lvl="1" indent="-285750" defTabSz="800100">
              <a:buFont typeface="Wingdings" panose="05000000000000000000" pitchFamily="2" charset="2"/>
              <a:buChar char="§"/>
            </a:pPr>
            <a:r>
              <a:rPr lang="en-US" sz="1600" dirty="0"/>
              <a:t>Forget			&gt; Forget Line</a:t>
            </a:r>
          </a:p>
          <a:p>
            <a:pPr marL="742950" lvl="1" indent="-285750" defTabSz="800100">
              <a:buFont typeface="Wingdings" panose="05000000000000000000" pitchFamily="2" charset="2"/>
              <a:buChar char="§"/>
            </a:pPr>
            <a:r>
              <a:rPr lang="en-US" sz="1600" dirty="0"/>
              <a:t>Redo From		&gt; Redo From Line</a:t>
            </a:r>
          </a:p>
          <a:p>
            <a:pPr marL="742950" lvl="1" indent="-285750" defTabSz="800100">
              <a:buFont typeface="Wingdings" panose="05000000000000000000" pitchFamily="2" charset="2"/>
              <a:buChar char="§"/>
            </a:pPr>
            <a:r>
              <a:rPr lang="en-US" sz="1600" dirty="0"/>
              <a:t>Consecutive Days Off	&gt; Consecutive Days Off In A Row</a:t>
            </a:r>
          </a:p>
          <a:p>
            <a:pPr marL="742950" lvl="1" indent="-285750" defTabSz="800100">
              <a:buFont typeface="Wingdings" panose="05000000000000000000" pitchFamily="2" charset="2"/>
              <a:buChar char="§"/>
            </a:pPr>
            <a:r>
              <a:rPr lang="en-US" sz="1600" dirty="0"/>
              <a:t>Maximum Credit	&gt; Maximum Credit Window</a:t>
            </a:r>
          </a:p>
          <a:p>
            <a:pPr marL="742950" lvl="1" indent="-285750" defTabSz="800100">
              <a:buFont typeface="Wingdings" panose="05000000000000000000" pitchFamily="2" charset="2"/>
              <a:buChar char="§"/>
            </a:pPr>
            <a:r>
              <a:rPr lang="en-US" sz="1600" dirty="0"/>
              <a:t>Minimum Credit		&gt; Minimum Credit Window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lvl="1" indent="-176213">
              <a:buFont typeface="Arial" panose="020B0604020202020204" pitchFamily="34" charset="0"/>
              <a:buChar char="•"/>
            </a:pPr>
            <a:r>
              <a:rPr lang="en-US" dirty="0"/>
              <a:t>Syntax Changes (Reserve):</a:t>
            </a:r>
          </a:p>
          <a:p>
            <a:pPr marL="742950" lvl="1" indent="-285750" defTabSz="800100">
              <a:buFont typeface="Wingdings" panose="05000000000000000000" pitchFamily="2" charset="2"/>
              <a:buChar char="§"/>
            </a:pPr>
            <a:r>
              <a:rPr lang="en-US" sz="1600" dirty="0"/>
              <a:t>Consecutive Days Off	&gt; Consecutive Days Off In A Row</a:t>
            </a:r>
          </a:p>
        </p:txBody>
      </p:sp>
    </p:spTree>
    <p:extLst>
      <p:ext uri="{BB962C8B-B14F-4D97-AF65-F5344CB8AC3E}">
        <p14:creationId xmlns:p14="http://schemas.microsoft.com/office/powerpoint/2010/main" val="150402408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New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44600"/>
            <a:ext cx="8229600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Changes – </a:t>
            </a:r>
            <a:r>
              <a:rPr lang="en-US" b="1" dirty="0">
                <a:solidFill>
                  <a:srgbClr val="000000"/>
                </a:solidFill>
              </a:rPr>
              <a:t>Logic: Prefer Off Day(s) of Week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784261"/>
            <a:ext cx="82296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Prefer Off (Day of Week) to be processed like Prefer Off Weekends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Prefer Off Friday now to be processed as “Give me as many Fridays as you can”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No specific order of preference from one Friday to another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May use the Minimum option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May use the Time Range option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May not be forgotten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176213" lvl="1" indent="-176213">
              <a:buFont typeface="Arial" panose="020B0604020202020204" pitchFamily="34" charset="0"/>
              <a:buChar char="•"/>
            </a:pPr>
            <a:r>
              <a:rPr lang="en-US" dirty="0"/>
              <a:t>NOTE: Prefer Off  (Specific calendar date): </a:t>
            </a:r>
            <a:r>
              <a:rPr lang="en-US" b="1" dirty="0"/>
              <a:t>No change in logic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Prefer Off Jul 12, 2017, Jul 15, 2017 is still seen as July 12</a:t>
            </a:r>
            <a:r>
              <a:rPr lang="en-US" sz="1600" baseline="30000" dirty="0"/>
              <a:t>th</a:t>
            </a:r>
            <a:r>
              <a:rPr lang="en-US" sz="1600" dirty="0"/>
              <a:t> having a priority over July 15</a:t>
            </a:r>
            <a:r>
              <a:rPr lang="en-US" sz="1600" baseline="30000" dirty="0"/>
              <a:t>th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25834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249864045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Support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784261"/>
            <a:ext cx="8229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Current Interface to be active for a four (4) month transition period</a:t>
            </a:r>
          </a:p>
          <a:p>
            <a:pPr marL="625475" lvl="1" indent="-168275">
              <a:buFont typeface="Wingdings" panose="05000000000000000000" pitchFamily="2" charset="2"/>
              <a:buChar char="§"/>
            </a:pPr>
            <a:r>
              <a:rPr lang="en-US" sz="1600" dirty="0"/>
              <a:t>During this period both systems may be used interchangeably</a:t>
            </a:r>
          </a:p>
          <a:p>
            <a:pPr marL="625475" lvl="1" indent="-168275">
              <a:buFont typeface="Wingdings" panose="05000000000000000000" pitchFamily="2" charset="2"/>
              <a:buChar char="§"/>
            </a:pPr>
            <a:r>
              <a:rPr lang="en-US" sz="1600" dirty="0"/>
              <a:t>You may save a bid on one interface and then continue with the other</a:t>
            </a:r>
          </a:p>
          <a:p>
            <a:pPr lvl="1"/>
            <a:endParaRPr lang="en-US" sz="1000" dirty="0"/>
          </a:p>
          <a:p>
            <a:pPr marL="176213" lvl="1" indent="-176213">
              <a:buFont typeface="Arial" panose="020B0604020202020204" pitchFamily="34" charset="0"/>
              <a:buChar char="•"/>
            </a:pPr>
            <a:r>
              <a:rPr lang="en-US" dirty="0"/>
              <a:t>Additional bulletins will be sent out as we get closer</a:t>
            </a:r>
          </a:p>
          <a:p>
            <a:pPr marL="176213" lvl="1" indent="-1762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6213" lvl="1" indent="-176213">
              <a:buFont typeface="Arial" panose="020B0604020202020204" pitchFamily="34" charset="0"/>
              <a:buChar char="•"/>
            </a:pPr>
            <a:r>
              <a:rPr lang="en-US" dirty="0"/>
              <a:t>Additional support for local PBS Committees during transition period</a:t>
            </a:r>
          </a:p>
        </p:txBody>
      </p:sp>
    </p:spTree>
    <p:extLst>
      <p:ext uri="{BB962C8B-B14F-4D97-AF65-F5344CB8AC3E}">
        <p14:creationId xmlns:p14="http://schemas.microsoft.com/office/powerpoint/2010/main" val="34453262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149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PBS – New U.I.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676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</p:spTree>
    <p:extLst>
      <p:ext uri="{BB962C8B-B14F-4D97-AF65-F5344CB8AC3E}">
        <p14:creationId xmlns:p14="http://schemas.microsoft.com/office/powerpoint/2010/main" val="143166952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150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PBS – New U.I.</a:t>
            </a:r>
          </a:p>
        </p:txBody>
      </p:sp>
    </p:spTree>
    <p:extLst>
      <p:ext uri="{BB962C8B-B14F-4D97-AF65-F5344CB8AC3E}">
        <p14:creationId xmlns:p14="http://schemas.microsoft.com/office/powerpoint/2010/main" val="65595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b="62695"/>
          <a:stretch/>
        </p:blipFill>
        <p:spPr>
          <a:xfrm>
            <a:off x="143542" y="1244600"/>
            <a:ext cx="8875637" cy="200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17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</p:spTree>
    <p:extLst>
      <p:ext uri="{BB962C8B-B14F-4D97-AF65-F5344CB8AC3E}">
        <p14:creationId xmlns:p14="http://schemas.microsoft.com/office/powerpoint/2010/main" val="3698860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5" name="Rectangle: Rounded Corners 1"/>
          <p:cNvSpPr/>
          <p:nvPr/>
        </p:nvSpPr>
        <p:spPr bwMode="auto">
          <a:xfrm>
            <a:off x="4107275" y="3371003"/>
            <a:ext cx="933958" cy="394882"/>
          </a:xfrm>
          <a:prstGeom prst="roundRect">
            <a:avLst/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38091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13684" t="19997" r="46842" b="40434"/>
          <a:stretch/>
        </p:blipFill>
        <p:spPr>
          <a:xfrm>
            <a:off x="276726" y="2733863"/>
            <a:ext cx="4306391" cy="261254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71442" y="2212736"/>
            <a:ext cx="2947737" cy="3609475"/>
            <a:chOff x="5536531" y="2021304"/>
            <a:chExt cx="2947737" cy="3609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/>
            <a:srcRect l="10658" t="36086" r="57105" b="10214"/>
            <a:stretch/>
          </p:blipFill>
          <p:spPr>
            <a:xfrm>
              <a:off x="5536531" y="2658978"/>
              <a:ext cx="2947737" cy="29718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/>
            <a:srcRect l="20464" t="40434" r="47299" b="48044"/>
            <a:stretch/>
          </p:blipFill>
          <p:spPr>
            <a:xfrm>
              <a:off x="5536531" y="2021304"/>
              <a:ext cx="2947737" cy="637674"/>
            </a:xfrm>
            <a:prstGeom prst="rect">
              <a:avLst/>
            </a:prstGeom>
          </p:spPr>
        </p:pic>
      </p:grpSp>
      <p:sp>
        <p:nvSpPr>
          <p:cNvPr id="10" name="Arrow: Curved Down 9"/>
          <p:cNvSpPr/>
          <p:nvPr/>
        </p:nvSpPr>
        <p:spPr bwMode="auto">
          <a:xfrm>
            <a:off x="3476385" y="1712271"/>
            <a:ext cx="3116179" cy="1394584"/>
          </a:xfrm>
          <a:prstGeom prst="curvedDownArrow">
            <a:avLst>
              <a:gd name="adj1" fmla="val 33492"/>
              <a:gd name="adj2" fmla="val 50000"/>
              <a:gd name="adj3" fmla="val 56921"/>
            </a:avLst>
          </a:prstGeom>
          <a:solidFill>
            <a:srgbClr val="00B05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Arrow: Curved Down 11"/>
          <p:cNvSpPr/>
          <p:nvPr/>
        </p:nvSpPr>
        <p:spPr bwMode="auto">
          <a:xfrm rot="10800000">
            <a:off x="3476385" y="4997630"/>
            <a:ext cx="3116179" cy="1394584"/>
          </a:xfrm>
          <a:prstGeom prst="curvedDownArrow">
            <a:avLst>
              <a:gd name="adj1" fmla="val 33492"/>
              <a:gd name="adj2" fmla="val 50000"/>
              <a:gd name="adj3" fmla="val 56921"/>
            </a:avLst>
          </a:prstGeom>
          <a:solidFill>
            <a:srgbClr val="00B05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878348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Synchronize information on bids/pairings/etc.</a:t>
            </a:r>
          </a:p>
        </p:txBody>
      </p:sp>
    </p:spTree>
    <p:extLst>
      <p:ext uri="{BB962C8B-B14F-4D97-AF65-F5344CB8AC3E}">
        <p14:creationId xmlns:p14="http://schemas.microsoft.com/office/powerpoint/2010/main" val="82639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D9F1-BE71-49BA-93C6-C8352146FA0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" name="Subtitle 1"/>
          <p:cNvSpPr>
            <a:spLocks noGrp="1"/>
          </p:cNvSpPr>
          <p:nvPr>
            <p:ph type="subTitle" sz="quarter" idx="1"/>
          </p:nvPr>
        </p:nvSpPr>
        <p:spPr>
          <a:xfrm>
            <a:off x="457200" y="1244600"/>
            <a:ext cx="8229600" cy="5613400"/>
          </a:xfrm>
        </p:spPr>
        <p:txBody>
          <a:bodyPr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/>
              <a:t>System Requirements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/>
              <a:t>Overview of New User Interface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/>
              <a:t>Bid Tab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/>
              <a:t>New Features / Changes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/>
              <a:t>Support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NOTE:</a:t>
            </a:r>
          </a:p>
          <a:p>
            <a:pPr marL="9715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The information in this presentation is correct as of 2017-08-30 </a:t>
            </a:r>
          </a:p>
          <a:p>
            <a:pPr marL="9715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Further testing and evaluation is still to be completed</a:t>
            </a:r>
            <a:endParaRPr lang="en-US" sz="20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10477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kern="0" dirty="0"/>
              <a:t>PBS – New U.I.</a:t>
            </a:r>
          </a:p>
        </p:txBody>
      </p:sp>
    </p:spTree>
    <p:extLst>
      <p:ext uri="{BB962C8B-B14F-4D97-AF65-F5344CB8AC3E}">
        <p14:creationId xmlns:p14="http://schemas.microsoft.com/office/powerpoint/2010/main" val="630907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</p:spTree>
    <p:extLst>
      <p:ext uri="{BB962C8B-B14F-4D97-AF65-F5344CB8AC3E}">
        <p14:creationId xmlns:p14="http://schemas.microsoft.com/office/powerpoint/2010/main" val="2491241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436894" y="2586789"/>
            <a:ext cx="493294" cy="493294"/>
          </a:xfrm>
          <a:prstGeom prst="ellipse">
            <a:avLst/>
          </a:prstGeom>
          <a:solidFill>
            <a:srgbClr val="FFFF00">
              <a:alpha val="40000"/>
            </a:srgbClr>
          </a:solidFill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Close pop up when Synchronization is complete</a:t>
            </a:r>
          </a:p>
        </p:txBody>
      </p:sp>
    </p:spTree>
    <p:extLst>
      <p:ext uri="{BB962C8B-B14F-4D97-AF65-F5344CB8AC3E}">
        <p14:creationId xmlns:p14="http://schemas.microsoft.com/office/powerpoint/2010/main" val="4142851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2261938" y="3080083"/>
            <a:ext cx="300793" cy="300793"/>
          </a:xfrm>
          <a:prstGeom prst="ellipse">
            <a:avLst/>
          </a:prstGeom>
          <a:solidFill>
            <a:srgbClr val="FFFF00">
              <a:alpha val="40000"/>
            </a:srgbClr>
          </a:solidFill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814013" y="3080083"/>
            <a:ext cx="300793" cy="300793"/>
          </a:xfrm>
          <a:prstGeom prst="ellipse">
            <a:avLst/>
          </a:prstGeom>
          <a:solidFill>
            <a:srgbClr val="FFFF00">
              <a:alpha val="40000"/>
            </a:srgbClr>
          </a:solidFill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Synchronization process may be automated for future log ins</a:t>
            </a:r>
          </a:p>
        </p:txBody>
      </p:sp>
    </p:spTree>
    <p:extLst>
      <p:ext uri="{BB962C8B-B14F-4D97-AF65-F5344CB8AC3E}">
        <p14:creationId xmlns:p14="http://schemas.microsoft.com/office/powerpoint/2010/main" val="3775745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842211" y="1648326"/>
            <a:ext cx="505326" cy="3862137"/>
          </a:xfrm>
          <a:prstGeom prst="rightBrace">
            <a:avLst>
              <a:gd name="adj1" fmla="val 51190"/>
              <a:gd name="adj2" fmla="val 50000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915" y="3317784"/>
            <a:ext cx="354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TABS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Navigate with tabs</a:t>
            </a:r>
          </a:p>
        </p:txBody>
      </p:sp>
    </p:spTree>
    <p:extLst>
      <p:ext uri="{BB962C8B-B14F-4D97-AF65-F5344CB8AC3E}">
        <p14:creationId xmlns:p14="http://schemas.microsoft.com/office/powerpoint/2010/main" val="1921611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1915" y="3668835"/>
            <a:ext cx="354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LOW Res / iPad</a:t>
            </a:r>
          </a:p>
        </p:txBody>
      </p:sp>
      <p:sp>
        <p:nvSpPr>
          <p:cNvPr id="10" name="Arrow: Left 9"/>
          <p:cNvSpPr/>
          <p:nvPr/>
        </p:nvSpPr>
        <p:spPr bwMode="auto">
          <a:xfrm>
            <a:off x="421101" y="3668835"/>
            <a:ext cx="1056312" cy="523220"/>
          </a:xfrm>
          <a:prstGeom prst="leftArrow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On low resolution screens or iPads, the panel may be hidden</a:t>
            </a:r>
          </a:p>
        </p:txBody>
      </p:sp>
    </p:spTree>
    <p:extLst>
      <p:ext uri="{BB962C8B-B14F-4D97-AF65-F5344CB8AC3E}">
        <p14:creationId xmlns:p14="http://schemas.microsoft.com/office/powerpoint/2010/main" val="594937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1915" y="3668835"/>
            <a:ext cx="354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LOW Res / iPad</a:t>
            </a:r>
          </a:p>
        </p:txBody>
      </p:sp>
      <p:sp>
        <p:nvSpPr>
          <p:cNvPr id="10" name="Arrow: Left 9"/>
          <p:cNvSpPr/>
          <p:nvPr/>
        </p:nvSpPr>
        <p:spPr bwMode="auto">
          <a:xfrm rot="10800000">
            <a:off x="1082841" y="3668835"/>
            <a:ext cx="394571" cy="523220"/>
          </a:xfrm>
          <a:prstGeom prst="leftArrow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Clicking on the arrow to the left of the page will bring it back</a:t>
            </a:r>
          </a:p>
        </p:txBody>
      </p:sp>
    </p:spTree>
    <p:extLst>
      <p:ext uri="{BB962C8B-B14F-4D97-AF65-F5344CB8AC3E}">
        <p14:creationId xmlns:p14="http://schemas.microsoft.com/office/powerpoint/2010/main" val="352923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Info</a:t>
            </a:r>
          </a:p>
        </p:txBody>
      </p:sp>
    </p:spTree>
    <p:extLst>
      <p:ext uri="{BB962C8B-B14F-4D97-AF65-F5344CB8AC3E}">
        <p14:creationId xmlns:p14="http://schemas.microsoft.com/office/powerpoint/2010/main" val="2880606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Information about you, the bid period, block month, bid window</a:t>
            </a:r>
          </a:p>
        </p:txBody>
      </p:sp>
    </p:spTree>
    <p:extLst>
      <p:ext uri="{BB962C8B-B14F-4D97-AF65-F5344CB8AC3E}">
        <p14:creationId xmlns:p14="http://schemas.microsoft.com/office/powerpoint/2010/main" val="928166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48515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Bid Period, Confirmation # + Date, Time</a:t>
            </a:r>
          </a:p>
        </p:txBody>
      </p:sp>
      <p:sp>
        <p:nvSpPr>
          <p:cNvPr id="6" name="Rectangle: Rounded Corners 1"/>
          <p:cNvSpPr/>
          <p:nvPr/>
        </p:nvSpPr>
        <p:spPr bwMode="auto">
          <a:xfrm>
            <a:off x="124821" y="1205318"/>
            <a:ext cx="4421053" cy="240556"/>
          </a:xfrm>
          <a:prstGeom prst="roundRect">
            <a:avLst/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27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48515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Name, Base + Classification + Seniority Number</a:t>
            </a:r>
          </a:p>
        </p:txBody>
      </p:sp>
      <p:sp>
        <p:nvSpPr>
          <p:cNvPr id="6" name="Rectangle: Rounded Corners 1"/>
          <p:cNvSpPr/>
          <p:nvPr/>
        </p:nvSpPr>
        <p:spPr bwMode="auto">
          <a:xfrm>
            <a:off x="6313714" y="1205318"/>
            <a:ext cx="2373086" cy="240556"/>
          </a:xfrm>
          <a:prstGeom prst="roundRect">
            <a:avLst/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System Requirements</a:t>
            </a:r>
          </a:p>
        </p:txBody>
      </p:sp>
    </p:spTree>
    <p:extLst>
      <p:ext uri="{BB962C8B-B14F-4D97-AF65-F5344CB8AC3E}">
        <p14:creationId xmlns:p14="http://schemas.microsoft.com/office/powerpoint/2010/main" val="196909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48515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On-line / Off-line indicator</a:t>
            </a:r>
          </a:p>
        </p:txBody>
      </p:sp>
      <p:sp>
        <p:nvSpPr>
          <p:cNvPr id="12" name="Rectangle: Rounded Corners 1"/>
          <p:cNvSpPr/>
          <p:nvPr/>
        </p:nvSpPr>
        <p:spPr bwMode="auto">
          <a:xfrm>
            <a:off x="8734847" y="1205318"/>
            <a:ext cx="283029" cy="240556"/>
          </a:xfrm>
          <a:prstGeom prst="roundRect">
            <a:avLst/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52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48515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On-line / Off-line indicator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8195310" y="1960245"/>
            <a:ext cx="491490" cy="49149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195310" y="2557491"/>
            <a:ext cx="491490" cy="491490"/>
          </a:xfrm>
          <a:prstGeom prst="ellipse">
            <a:avLst/>
          </a:prstGeom>
          <a:solidFill>
            <a:schemeClr val="tx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5130" y="2024153"/>
            <a:ext cx="131445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On-line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5130" y="2624982"/>
            <a:ext cx="131445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Off-line</a:t>
            </a:r>
          </a:p>
        </p:txBody>
      </p:sp>
      <p:sp>
        <p:nvSpPr>
          <p:cNvPr id="12" name="Rectangle: Rounded Corners 1"/>
          <p:cNvSpPr/>
          <p:nvPr/>
        </p:nvSpPr>
        <p:spPr bwMode="auto">
          <a:xfrm>
            <a:off x="8734847" y="1193286"/>
            <a:ext cx="283029" cy="240556"/>
          </a:xfrm>
          <a:prstGeom prst="roundRect">
            <a:avLst/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2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/>
          <a:srcRect t="2813"/>
          <a:stretch/>
        </p:blipFill>
        <p:spPr>
          <a:xfrm>
            <a:off x="143542" y="1395662"/>
            <a:ext cx="8875637" cy="5220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Calendar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5" cstate="print"/>
          <a:srcRect t="2629" b="6493"/>
          <a:stretch/>
        </p:blipFill>
        <p:spPr bwMode="auto">
          <a:xfrm>
            <a:off x="143542" y="1395662"/>
            <a:ext cx="8875637" cy="5220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5065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 cstate="print"/>
          <a:srcRect t="2629" b="6493"/>
          <a:stretch/>
        </p:blipFill>
        <p:spPr bwMode="auto">
          <a:xfrm>
            <a:off x="143542" y="1395662"/>
            <a:ext cx="8875637" cy="5220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Calendar: Activities for the next bid period are displayed</a:t>
            </a:r>
          </a:p>
        </p:txBody>
      </p:sp>
    </p:spTree>
    <p:extLst>
      <p:ext uri="{BB962C8B-B14F-4D97-AF65-F5344CB8AC3E}">
        <p14:creationId xmlns:p14="http://schemas.microsoft.com/office/powerpoint/2010/main" val="2191826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75637" cy="53716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/>
          <a:srcRect t="2813"/>
          <a:stretch/>
        </p:blipFill>
        <p:spPr>
          <a:xfrm>
            <a:off x="143542" y="1395662"/>
            <a:ext cx="8875637" cy="522062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5" cstate="print"/>
          <a:srcRect t="2629" b="6493"/>
          <a:stretch/>
        </p:blipFill>
        <p:spPr bwMode="auto">
          <a:xfrm>
            <a:off x="134181" y="1410949"/>
            <a:ext cx="8875637" cy="5220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4716380" y="1877970"/>
            <a:ext cx="697831" cy="360947"/>
          </a:xfrm>
          <a:prstGeom prst="roundRect">
            <a:avLst/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: Rounded Corners 6"/>
          <p:cNvSpPr/>
          <p:nvPr/>
        </p:nvSpPr>
        <p:spPr bwMode="auto">
          <a:xfrm>
            <a:off x="4271209" y="4355455"/>
            <a:ext cx="3537286" cy="988530"/>
          </a:xfrm>
          <a:prstGeom prst="roundRect">
            <a:avLst>
              <a:gd name="adj" fmla="val 877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5113421" y="2238918"/>
            <a:ext cx="842211" cy="2085964"/>
          </a:xfrm>
          <a:prstGeom prst="straightConnector1">
            <a:avLst/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47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Pairings in blue </a:t>
            </a:r>
          </a:p>
        </p:txBody>
      </p:sp>
    </p:spTree>
    <p:extLst>
      <p:ext uri="{BB962C8B-B14F-4D97-AF65-F5344CB8AC3E}">
        <p14:creationId xmlns:p14="http://schemas.microsoft.com/office/powerpoint/2010/main" val="3201543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Pairings</a:t>
            </a:r>
          </a:p>
        </p:txBody>
      </p:sp>
    </p:spTree>
    <p:extLst>
      <p:ext uri="{BB962C8B-B14F-4D97-AF65-F5344CB8AC3E}">
        <p14:creationId xmlns:p14="http://schemas.microsoft.com/office/powerpoint/2010/main" val="186866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All pairings at your base in your classification</a:t>
            </a:r>
          </a:p>
        </p:txBody>
      </p:sp>
      <p:sp>
        <p:nvSpPr>
          <p:cNvPr id="9" name="Rectangle: Rounded Corners 8"/>
          <p:cNvSpPr/>
          <p:nvPr/>
        </p:nvSpPr>
        <p:spPr bwMode="auto">
          <a:xfrm>
            <a:off x="4095754" y="1365218"/>
            <a:ext cx="1141264" cy="309203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78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Arrow: Left 5"/>
          <p:cNvSpPr/>
          <p:nvPr/>
        </p:nvSpPr>
        <p:spPr bwMode="auto">
          <a:xfrm rot="5400000">
            <a:off x="4365462" y="6180052"/>
            <a:ext cx="601847" cy="523220"/>
          </a:xfrm>
          <a:prstGeom prst="leftArrow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Scroll up for more pairings</a:t>
            </a:r>
          </a:p>
        </p:txBody>
      </p:sp>
    </p:spTree>
    <p:extLst>
      <p:ext uri="{BB962C8B-B14F-4D97-AF65-F5344CB8AC3E}">
        <p14:creationId xmlns:p14="http://schemas.microsoft.com/office/powerpoint/2010/main" val="1358317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119477" y="1581787"/>
            <a:ext cx="1336344" cy="2039717"/>
          </a:xfrm>
          <a:prstGeom prst="roundRect">
            <a:avLst>
              <a:gd name="adj" fmla="val 7350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Change </a:t>
            </a:r>
            <a:r>
              <a:rPr lang="en-US" b="1" dirty="0">
                <a:solidFill>
                  <a:srgbClr val="000000"/>
                </a:solidFill>
              </a:rPr>
              <a:t>WHAT</a:t>
            </a:r>
            <a:r>
              <a:rPr lang="en-US" dirty="0">
                <a:solidFill>
                  <a:srgbClr val="000000"/>
                </a:solidFill>
              </a:rPr>
              <a:t> pairing information is displayed</a:t>
            </a:r>
          </a:p>
        </p:txBody>
      </p:sp>
    </p:spTree>
    <p:extLst>
      <p:ext uri="{BB962C8B-B14F-4D97-AF65-F5344CB8AC3E}">
        <p14:creationId xmlns:p14="http://schemas.microsoft.com/office/powerpoint/2010/main" val="2902365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1058936" y="1365219"/>
            <a:ext cx="947994" cy="1702834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Change </a:t>
            </a:r>
            <a:r>
              <a:rPr lang="en-US" b="1" dirty="0">
                <a:solidFill>
                  <a:srgbClr val="000000"/>
                </a:solidFill>
              </a:rPr>
              <a:t>SORT </a:t>
            </a:r>
            <a:r>
              <a:rPr lang="en-US" dirty="0">
                <a:solidFill>
                  <a:srgbClr val="000000"/>
                </a:solidFill>
              </a:rPr>
              <a:t>order of the pairings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5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86E2D9F1-BE71-49BA-93C6-C8352146FA0D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System Requirements</a:t>
            </a:r>
          </a:p>
        </p:txBody>
      </p:sp>
      <p:sp>
        <p:nvSpPr>
          <p:cNvPr id="10" name="Subtitle 1"/>
          <p:cNvSpPr txBox="1">
            <a:spLocks/>
          </p:cNvSpPr>
          <p:nvPr/>
        </p:nvSpPr>
        <p:spPr bwMode="auto">
          <a:xfrm>
            <a:off x="457200" y="1280696"/>
            <a:ext cx="8229600" cy="4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>
                <a:solidFill>
                  <a:srgbClr val="FFFF00"/>
                </a:solidFill>
              </a:rPr>
              <a:t>Supported Devices/Systems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PC + Windows 7+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Microsoft Surface Pro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Microsoft Surface Pro 3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Microsoft Surface RC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iPad Air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iPad Mini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iPhone 6/6S Plus (Landscape Mode)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78490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Change </a:t>
            </a:r>
            <a:r>
              <a:rPr lang="en-US" b="1" dirty="0">
                <a:solidFill>
                  <a:srgbClr val="000000"/>
                </a:solidFill>
              </a:rPr>
              <a:t>ORDER</a:t>
            </a:r>
            <a:r>
              <a:rPr lang="en-US" dirty="0">
                <a:solidFill>
                  <a:srgbClr val="000000"/>
                </a:solidFill>
              </a:rPr>
              <a:t> that pairings are displayed (Ascending–Descending)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1997244" y="1382318"/>
            <a:ext cx="300793" cy="300793"/>
          </a:xfrm>
          <a:prstGeom prst="ellipse">
            <a:avLst/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312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9" name="Rectangle: Rounded Corners 8"/>
          <p:cNvSpPr/>
          <p:nvPr/>
        </p:nvSpPr>
        <p:spPr bwMode="auto">
          <a:xfrm>
            <a:off x="1055671" y="1648345"/>
            <a:ext cx="583124" cy="309203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Click on </a:t>
            </a:r>
            <a:r>
              <a:rPr lang="en-US" b="1" dirty="0">
                <a:solidFill>
                  <a:srgbClr val="000000"/>
                </a:solidFill>
              </a:rPr>
              <a:t>PAIRING NUMBER </a:t>
            </a:r>
            <a:r>
              <a:rPr lang="en-US" dirty="0">
                <a:solidFill>
                  <a:srgbClr val="000000"/>
                </a:solidFill>
              </a:rPr>
              <a:t>to display additional pairing details</a:t>
            </a:r>
          </a:p>
        </p:txBody>
      </p:sp>
    </p:spTree>
    <p:extLst>
      <p:ext uri="{BB962C8B-B14F-4D97-AF65-F5344CB8AC3E}">
        <p14:creationId xmlns:p14="http://schemas.microsoft.com/office/powerpoint/2010/main" val="4233590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0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pairing(s) by clicking on the </a:t>
            </a:r>
            <a:r>
              <a:rPr lang="en-US" b="1" dirty="0">
                <a:solidFill>
                  <a:srgbClr val="000000"/>
                </a:solidFill>
              </a:rPr>
              <a:t>CHECK MARK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 flipH="1">
            <a:off x="867055" y="1648345"/>
            <a:ext cx="200648" cy="309203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43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0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Selected pairing(s) may be:</a:t>
            </a:r>
          </a:p>
          <a:p>
            <a:r>
              <a:rPr lang="en-US" dirty="0">
                <a:solidFill>
                  <a:srgbClr val="000000"/>
                </a:solidFill>
              </a:rPr>
              <a:t>- Added as an </a:t>
            </a:r>
            <a:r>
              <a:rPr lang="en-US" b="1" dirty="0">
                <a:solidFill>
                  <a:srgbClr val="000000"/>
                </a:solidFill>
              </a:rPr>
              <a:t>AWARD</a:t>
            </a:r>
            <a:r>
              <a:rPr lang="en-US" dirty="0">
                <a:solidFill>
                  <a:srgbClr val="000000"/>
                </a:solidFill>
              </a:rPr>
              <a:t> bid line to an active bid group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258494" y="1382318"/>
            <a:ext cx="300793" cy="300793"/>
          </a:xfrm>
          <a:prstGeom prst="ellipse">
            <a:avLst/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72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0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Selected pairing(s) may be:</a:t>
            </a:r>
          </a:p>
          <a:p>
            <a:r>
              <a:rPr lang="en-US" dirty="0">
                <a:solidFill>
                  <a:srgbClr val="000000"/>
                </a:solidFill>
              </a:rPr>
              <a:t>- Added as an </a:t>
            </a:r>
            <a:r>
              <a:rPr lang="en-US" b="1" dirty="0">
                <a:solidFill>
                  <a:srgbClr val="000000"/>
                </a:solidFill>
              </a:rPr>
              <a:t>AVOID</a:t>
            </a:r>
            <a:r>
              <a:rPr lang="en-US" dirty="0">
                <a:solidFill>
                  <a:srgbClr val="000000"/>
                </a:solidFill>
              </a:rPr>
              <a:t> bid line to an active bid group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531619" y="1382318"/>
            <a:ext cx="300793" cy="300793"/>
          </a:xfrm>
          <a:prstGeom prst="ellipse">
            <a:avLst/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1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44600"/>
            <a:ext cx="8885019" cy="537736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Selected pairing(s) may be:</a:t>
            </a:r>
          </a:p>
          <a:p>
            <a:r>
              <a:rPr lang="en-US" dirty="0">
                <a:solidFill>
                  <a:srgbClr val="000000"/>
                </a:solidFill>
              </a:rPr>
              <a:t>- Used to create a </a:t>
            </a:r>
            <a:r>
              <a:rPr lang="en-US" b="1" dirty="0">
                <a:solidFill>
                  <a:srgbClr val="000000"/>
                </a:solidFill>
              </a:rPr>
              <a:t>Pairing Report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798696" y="1382319"/>
            <a:ext cx="300793" cy="303978"/>
          </a:xfrm>
          <a:prstGeom prst="ellipse">
            <a:avLst/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 bwMode="auto">
          <a:xfrm flipH="1">
            <a:off x="849047" y="1655281"/>
            <a:ext cx="256602" cy="1028154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32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Print or close the report</a:t>
            </a:r>
          </a:p>
        </p:txBody>
      </p:sp>
      <p:sp>
        <p:nvSpPr>
          <p:cNvPr id="9" name="Rectangle: Rounded Corners 8"/>
          <p:cNvSpPr/>
          <p:nvPr/>
        </p:nvSpPr>
        <p:spPr bwMode="auto">
          <a:xfrm flipH="1">
            <a:off x="8386011" y="1390585"/>
            <a:ext cx="641294" cy="257741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26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Search for pairings </a:t>
            </a:r>
          </a:p>
        </p:txBody>
      </p:sp>
      <p:sp>
        <p:nvSpPr>
          <p:cNvPr id="9" name="Rectangle: Rounded Corners 8"/>
          <p:cNvSpPr/>
          <p:nvPr/>
        </p:nvSpPr>
        <p:spPr bwMode="auto">
          <a:xfrm flipH="1">
            <a:off x="7637865" y="1390585"/>
            <a:ext cx="281634" cy="257741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31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Search parameters </a:t>
            </a:r>
            <a:r>
              <a:rPr lang="en-US" b="1" dirty="0">
                <a:solidFill>
                  <a:srgbClr val="000000"/>
                </a:solidFill>
              </a:rPr>
              <a:t>[A]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Number of pairings matching search parameters </a:t>
            </a:r>
            <a:r>
              <a:rPr lang="en-US" b="1" dirty="0">
                <a:solidFill>
                  <a:srgbClr val="000000"/>
                </a:solidFill>
              </a:rPr>
              <a:t>[B]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9514" y="1531287"/>
            <a:ext cx="630195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[A]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3174" y="1316523"/>
            <a:ext cx="630195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[B]</a:t>
            </a:r>
          </a:p>
        </p:txBody>
      </p:sp>
      <p:sp>
        <p:nvSpPr>
          <p:cNvPr id="9" name="Rectangle: Rounded Corners 8"/>
          <p:cNvSpPr/>
          <p:nvPr/>
        </p:nvSpPr>
        <p:spPr bwMode="auto">
          <a:xfrm flipH="1">
            <a:off x="793749" y="1629466"/>
            <a:ext cx="4698999" cy="208746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 bwMode="auto">
          <a:xfrm flipH="1">
            <a:off x="4015067" y="1420720"/>
            <a:ext cx="1477681" cy="208746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74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39522"/>
            <a:ext cx="8893409" cy="538244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Bids</a:t>
            </a:r>
          </a:p>
        </p:txBody>
      </p:sp>
    </p:spTree>
    <p:extLst>
      <p:ext uri="{BB962C8B-B14F-4D97-AF65-F5344CB8AC3E}">
        <p14:creationId xmlns:p14="http://schemas.microsoft.com/office/powerpoint/2010/main" val="63011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86E2D9F1-BE71-49BA-93C6-C8352146FA0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System Requirements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3907" t="10529" r="44738" b="20867"/>
          <a:stretch/>
        </p:blipFill>
        <p:spPr>
          <a:xfrm>
            <a:off x="634020" y="2038681"/>
            <a:ext cx="3781569" cy="3796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7105" t="29564" r="49869" b="15650"/>
          <a:stretch/>
        </p:blipFill>
        <p:spPr>
          <a:xfrm>
            <a:off x="4596069" y="2038682"/>
            <a:ext cx="3781569" cy="379663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5590965"/>
            <a:ext cx="3958389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/>
              <a:t>IE 10+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96069" y="5590965"/>
            <a:ext cx="3777909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/>
              <a:t>Chrome</a:t>
            </a:r>
          </a:p>
        </p:txBody>
      </p:sp>
      <p:sp>
        <p:nvSpPr>
          <p:cNvPr id="9" name="Subtitle 1"/>
          <p:cNvSpPr txBox="1">
            <a:spLocks/>
          </p:cNvSpPr>
          <p:nvPr/>
        </p:nvSpPr>
        <p:spPr bwMode="auto">
          <a:xfrm>
            <a:off x="457200" y="1280696"/>
            <a:ext cx="8229600" cy="79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>
                <a:solidFill>
                  <a:srgbClr val="FFFF00"/>
                </a:solidFill>
              </a:rPr>
              <a:t>Supported Browsers: PC</a:t>
            </a:r>
            <a:endParaRPr lang="en-US" kern="0" dirty="0">
              <a:solidFill>
                <a:srgbClr val="FFFF00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906468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39522"/>
            <a:ext cx="8893409" cy="538244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Same bid structure as now</a:t>
            </a:r>
          </a:p>
        </p:txBody>
      </p:sp>
    </p:spTree>
    <p:extLst>
      <p:ext uri="{BB962C8B-B14F-4D97-AF65-F5344CB8AC3E}">
        <p14:creationId xmlns:p14="http://schemas.microsoft.com/office/powerpoint/2010/main" val="4205496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39522"/>
            <a:ext cx="8893409" cy="538244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Current Bid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 flipH="1">
            <a:off x="826698" y="1432752"/>
            <a:ext cx="697302" cy="208746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71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39522"/>
            <a:ext cx="8893409" cy="538244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Default Bid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 flipH="1">
            <a:off x="1416252" y="1432752"/>
            <a:ext cx="697302" cy="208746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7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39522"/>
            <a:ext cx="8893409" cy="538244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Training Bid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 flipH="1">
            <a:off x="2065426" y="1432752"/>
            <a:ext cx="697302" cy="208746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08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1" y="1239522"/>
            <a:ext cx="8893409" cy="538244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Colours help identify bid line types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 flipH="1">
            <a:off x="910395" y="2384549"/>
            <a:ext cx="449173" cy="2512303"/>
          </a:xfrm>
          <a:prstGeom prst="roundRect">
            <a:avLst>
              <a:gd name="adj" fmla="val 9151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85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2762" y="2442910"/>
            <a:ext cx="764348" cy="492901"/>
            <a:chOff x="538279" y="1139953"/>
            <a:chExt cx="764348" cy="492901"/>
          </a:xfrm>
          <a:solidFill>
            <a:srgbClr val="FFCC00"/>
          </a:solidFill>
        </p:grpSpPr>
        <p:sp>
          <p:nvSpPr>
            <p:cNvPr id="18" name="Flowchart: Off-page Connector 17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82762" y="3081181"/>
            <a:ext cx="764348" cy="492901"/>
            <a:chOff x="538279" y="1139953"/>
            <a:chExt cx="764348" cy="492901"/>
          </a:xfrm>
          <a:solidFill>
            <a:srgbClr val="FF9933"/>
          </a:solidFill>
        </p:grpSpPr>
        <p:sp>
          <p:nvSpPr>
            <p:cNvPr id="24" name="Flowchart: Off-page Connector 23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" name="Isosceles Triangle 24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82762" y="3692087"/>
            <a:ext cx="764348" cy="492901"/>
            <a:chOff x="538279" y="1139953"/>
            <a:chExt cx="764348" cy="492901"/>
          </a:xfrm>
          <a:solidFill>
            <a:srgbClr val="00B050"/>
          </a:solidFill>
        </p:grpSpPr>
        <p:sp>
          <p:nvSpPr>
            <p:cNvPr id="30" name="Flowchart: Off-page Connector 29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1" name="Isosceles Triangle 30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82762" y="4301896"/>
            <a:ext cx="764348" cy="492901"/>
            <a:chOff x="538279" y="1139953"/>
            <a:chExt cx="764348" cy="492901"/>
          </a:xfrm>
          <a:solidFill>
            <a:schemeClr val="bg1">
              <a:lumMod val="60000"/>
              <a:lumOff val="40000"/>
            </a:schemeClr>
          </a:solidFill>
        </p:grpSpPr>
        <p:sp>
          <p:nvSpPr>
            <p:cNvPr id="33" name="Flowchart: Off-page Connector 32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4" name="Isosceles Triangle 33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848352" y="2504695"/>
            <a:ext cx="3756746" cy="369332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Prefer Off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48352" y="3142966"/>
            <a:ext cx="3756746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Avoid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48352" y="3751550"/>
            <a:ext cx="375674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Award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48352" y="4360134"/>
            <a:ext cx="3756746" cy="369332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Instruction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86880" y="4360134"/>
            <a:ext cx="514045" cy="369332"/>
          </a:xfrm>
          <a:prstGeom prst="rect">
            <a:avLst/>
          </a:prstGeom>
          <a:grp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algn="ctr"/>
            <a:r>
              <a:rPr lang="en-US" b="1" dirty="0"/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86880" y="3751550"/>
            <a:ext cx="51404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686880" y="3142966"/>
            <a:ext cx="514045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83343" y="2504695"/>
            <a:ext cx="505225" cy="369332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57" name="Rectangle: Rounded Corners 56"/>
          <p:cNvSpPr/>
          <p:nvPr/>
        </p:nvSpPr>
        <p:spPr bwMode="auto">
          <a:xfrm>
            <a:off x="1686880" y="1122210"/>
            <a:ext cx="764350" cy="50131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48352" y="1183086"/>
            <a:ext cx="3756746" cy="3693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Start Bid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86880" y="1183086"/>
            <a:ext cx="514045" cy="3693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8" name="Rectangle: Rounded Corners 47"/>
          <p:cNvSpPr/>
          <p:nvPr/>
        </p:nvSpPr>
        <p:spPr bwMode="auto">
          <a:xfrm>
            <a:off x="1686880" y="5020582"/>
            <a:ext cx="764350" cy="50131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Colours help identify bid line types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82762" y="1778224"/>
            <a:ext cx="764348" cy="492901"/>
            <a:chOff x="538279" y="1139953"/>
            <a:chExt cx="764348" cy="492901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10" name="Flowchart: Off-page Connector 9"/>
            <p:cNvSpPr/>
            <p:nvPr/>
          </p:nvSpPr>
          <p:spPr bwMode="auto">
            <a:xfrm rot="16200000">
              <a:off x="615541" y="1062691"/>
              <a:ext cx="492901" cy="647426"/>
            </a:xfrm>
            <a:prstGeom prst="flowChartOffpageConnector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" name="Isosceles Triangle 10"/>
            <p:cNvSpPr/>
            <p:nvPr/>
          </p:nvSpPr>
          <p:spPr bwMode="auto">
            <a:xfrm rot="5400000">
              <a:off x="934944" y="1263374"/>
              <a:ext cx="489182" cy="246185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848352" y="1821357"/>
            <a:ext cx="3756746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Set Condition/Waive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48352" y="5080617"/>
            <a:ext cx="3756746" cy="3693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969696"/>
                </a:solidFill>
              </a:rPr>
              <a:t>Embedded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04520" y="1821357"/>
            <a:ext cx="496405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0598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45920" y="1115856"/>
            <a:ext cx="4959179" cy="4347734"/>
            <a:chOff x="1645920" y="1615440"/>
            <a:chExt cx="8139156" cy="713563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/>
            <a:srcRect l="7907" t="3270" r="47814" b="81445"/>
            <a:stretch/>
          </p:blipFill>
          <p:spPr>
            <a:xfrm>
              <a:off x="1645920" y="1615440"/>
              <a:ext cx="8138160" cy="170031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/>
            <a:srcRect l="8068" t="3089" r="47814" b="81313"/>
            <a:stretch/>
          </p:blipFill>
          <p:spPr>
            <a:xfrm>
              <a:off x="1645922" y="4297680"/>
              <a:ext cx="8139154" cy="173511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 cstate="print"/>
            <a:srcRect l="7907" t="3214" r="47814" b="81412"/>
            <a:stretch/>
          </p:blipFill>
          <p:spPr>
            <a:xfrm>
              <a:off x="1645920" y="7040880"/>
              <a:ext cx="8138160" cy="1710193"/>
            </a:xfrm>
            <a:prstGeom prst="rect">
              <a:avLst/>
            </a:prstGeom>
          </p:spPr>
        </p:pic>
      </p:grp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Colours help identify bid types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86880" y="3683679"/>
            <a:ext cx="514045" cy="369332"/>
          </a:xfrm>
          <a:prstGeom prst="rect">
            <a:avLst/>
          </a:prstGeom>
          <a:grp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algn="ctr"/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645920" y="1699925"/>
            <a:ext cx="495857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White: </a:t>
            </a:r>
            <a:r>
              <a:rPr lang="en-US" b="1" dirty="0">
                <a:solidFill>
                  <a:srgbClr val="000000"/>
                </a:solidFill>
              </a:rPr>
              <a:t>CURRENT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45920" y="3356535"/>
            <a:ext cx="4958572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Yellow tint: </a:t>
            </a:r>
            <a:r>
              <a:rPr lang="en-US" b="1" dirty="0">
                <a:solidFill>
                  <a:srgbClr val="000000"/>
                </a:solidFill>
              </a:rPr>
              <a:t>DEFAULT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45920" y="5012023"/>
            <a:ext cx="4958572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Green tint: </a:t>
            </a:r>
            <a:r>
              <a:rPr lang="en-US" b="1" dirty="0">
                <a:solidFill>
                  <a:srgbClr val="000000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441152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47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4330671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47" y="1244600"/>
            <a:ext cx="8885019" cy="53773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71407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Only pre-assigned absences are displayed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Use current </a:t>
            </a:r>
            <a:r>
              <a:rPr lang="en-US" b="1" i="1" dirty="0">
                <a:solidFill>
                  <a:srgbClr val="000000"/>
                </a:solidFill>
              </a:rPr>
              <a:t>Block Awards </a:t>
            </a:r>
            <a:r>
              <a:rPr lang="en-US" dirty="0">
                <a:solidFill>
                  <a:srgbClr val="000000"/>
                </a:solidFill>
              </a:rPr>
              <a:t>link on the portal </a:t>
            </a:r>
          </a:p>
        </p:txBody>
      </p:sp>
    </p:spTree>
    <p:extLst>
      <p:ext uri="{BB962C8B-B14F-4D97-AF65-F5344CB8AC3E}">
        <p14:creationId xmlns:p14="http://schemas.microsoft.com/office/powerpoint/2010/main" val="510528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/>
          <a:srcRect b="2892"/>
          <a:stretch/>
        </p:blipFill>
        <p:spPr>
          <a:xfrm>
            <a:off x="143542" y="1244600"/>
            <a:ext cx="8875637" cy="521635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73300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86E2D9F1-BE71-49BA-93C6-C8352146FA0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System Requirements</a:t>
            </a:r>
          </a:p>
        </p:txBody>
      </p:sp>
      <p:sp>
        <p:nvSpPr>
          <p:cNvPr id="10" name="Subtitle 1"/>
          <p:cNvSpPr txBox="1">
            <a:spLocks/>
          </p:cNvSpPr>
          <p:nvPr/>
        </p:nvSpPr>
        <p:spPr bwMode="auto">
          <a:xfrm>
            <a:off x="457200" y="1280696"/>
            <a:ext cx="8229600" cy="489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>
                <a:solidFill>
                  <a:srgbClr val="FFFF00"/>
                </a:solidFill>
              </a:rPr>
              <a:t>Supported Browsers: MS Surface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Windows RT 8.1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Windows 10 Pro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0" indent="0">
              <a:buNone/>
            </a:pPr>
            <a:r>
              <a:rPr lang="en-US" b="1" kern="0" dirty="0">
                <a:solidFill>
                  <a:srgbClr val="FFFF00"/>
                </a:solidFill>
              </a:rPr>
              <a:t>Supported Browsers: iPad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Mobile Safari 9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Mobile Safari 8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kern="0" dirty="0"/>
              <a:t>Chrome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47590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/>
          <a:srcRect b="2892"/>
          <a:stretch/>
        </p:blipFill>
        <p:spPr>
          <a:xfrm>
            <a:off x="143542" y="1244600"/>
            <a:ext cx="8875637" cy="521635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Training Identifiers are displayed</a:t>
            </a:r>
          </a:p>
        </p:txBody>
      </p:sp>
    </p:spTree>
    <p:extLst>
      <p:ext uri="{BB962C8B-B14F-4D97-AF65-F5344CB8AC3E}">
        <p14:creationId xmlns:p14="http://schemas.microsoft.com/office/powerpoint/2010/main" val="2683416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b="2712"/>
          <a:stretch/>
        </p:blipFill>
        <p:spPr>
          <a:xfrm>
            <a:off x="143542" y="1244601"/>
            <a:ext cx="8875634" cy="52258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- Overview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Training Identifier details shown when clicking on the identifier </a:t>
            </a:r>
          </a:p>
        </p:txBody>
      </p:sp>
    </p:spTree>
    <p:extLst>
      <p:ext uri="{BB962C8B-B14F-4D97-AF65-F5344CB8AC3E}">
        <p14:creationId xmlns:p14="http://schemas.microsoft.com/office/powerpoint/2010/main" val="5314411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206337"/>
            <a:ext cx="8229600" cy="70788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Bidding</a:t>
            </a:r>
          </a:p>
        </p:txBody>
      </p:sp>
    </p:spTree>
    <p:extLst>
      <p:ext uri="{BB962C8B-B14F-4D97-AF65-F5344CB8AC3E}">
        <p14:creationId xmlns:p14="http://schemas.microsoft.com/office/powerpoint/2010/main" val="121310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3" y="116636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process of adding bid lines has changed</a:t>
            </a:r>
          </a:p>
        </p:txBody>
      </p:sp>
    </p:spTree>
    <p:extLst>
      <p:ext uri="{BB962C8B-B14F-4D97-AF65-F5344CB8AC3E}">
        <p14:creationId xmlns:p14="http://schemas.microsoft.com/office/powerpoint/2010/main" val="30972560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3" y="116636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3852213"/>
            <a:ext cx="8229600" cy="150810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New U. I. uses a system similar to the PBS Desktop Bidder: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Bid lines are created in the same </a:t>
            </a:r>
            <a:r>
              <a:rPr lang="en-US" sz="1600" b="1" dirty="0">
                <a:solidFill>
                  <a:srgbClr val="000000"/>
                </a:solidFill>
              </a:rPr>
              <a:t>window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You see the </a:t>
            </a:r>
            <a:r>
              <a:rPr lang="en-US" sz="1600" b="1" dirty="0">
                <a:solidFill>
                  <a:srgbClr val="000000"/>
                </a:solidFill>
              </a:rPr>
              <a:t>progress</a:t>
            </a:r>
            <a:r>
              <a:rPr lang="en-US" sz="1600" dirty="0">
                <a:solidFill>
                  <a:srgbClr val="000000"/>
                </a:solidFill>
              </a:rPr>
              <a:t> of your bid line prior to applying it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Info from last bid line created remains in </a:t>
            </a:r>
            <a:r>
              <a:rPr lang="en-US" sz="1600" b="1" dirty="0">
                <a:solidFill>
                  <a:srgbClr val="000000"/>
                </a:solidFill>
              </a:rPr>
              <a:t>memory</a:t>
            </a:r>
            <a:r>
              <a:rPr lang="en-US" sz="1600" dirty="0">
                <a:solidFill>
                  <a:srgbClr val="000000"/>
                </a:solidFill>
              </a:rPr>
              <a:t> to facilitate cascading bid line creation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25064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3" y="116636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5647703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Let’s do some simple bidding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We will create a </a:t>
            </a:r>
            <a:r>
              <a:rPr lang="en-US" i="1" dirty="0">
                <a:solidFill>
                  <a:srgbClr val="000000"/>
                </a:solidFill>
              </a:rPr>
              <a:t>Start Pairings </a:t>
            </a:r>
            <a:r>
              <a:rPr lang="en-US" dirty="0">
                <a:solidFill>
                  <a:srgbClr val="000000"/>
                </a:solidFill>
              </a:rPr>
              <a:t>bid group</a:t>
            </a:r>
          </a:p>
        </p:txBody>
      </p:sp>
    </p:spTree>
    <p:extLst>
      <p:ext uri="{BB962C8B-B14F-4D97-AF65-F5344CB8AC3E}">
        <p14:creationId xmlns:p14="http://schemas.microsoft.com/office/powerpoint/2010/main" val="13953012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3" y="116636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Start Bid Group</a:t>
            </a:r>
          </a:p>
        </p:txBody>
      </p:sp>
      <p:sp>
        <p:nvSpPr>
          <p:cNvPr id="10" name="Rectangle: Rounded Corners 9"/>
          <p:cNvSpPr/>
          <p:nvPr/>
        </p:nvSpPr>
        <p:spPr bwMode="auto">
          <a:xfrm flipH="1">
            <a:off x="890330" y="1776804"/>
            <a:ext cx="1010657" cy="340754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46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369"/>
            <a:ext cx="8875634" cy="53716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t="7628"/>
          <a:stretch/>
        </p:blipFill>
        <p:spPr>
          <a:xfrm>
            <a:off x="143544" y="1576137"/>
            <a:ext cx="8875634" cy="496192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Start Pairings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 flipH="1">
            <a:off x="834191" y="2093495"/>
            <a:ext cx="2041353" cy="493294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617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36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4" y="1739304"/>
            <a:ext cx="1688614" cy="4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Opens </a:t>
            </a:r>
            <a:r>
              <a:rPr lang="en-US" b="1" dirty="0">
                <a:solidFill>
                  <a:srgbClr val="000000"/>
                </a:solidFill>
              </a:rPr>
              <a:t>Bid Preference Editor</a:t>
            </a:r>
          </a:p>
        </p:txBody>
      </p:sp>
      <p:sp>
        <p:nvSpPr>
          <p:cNvPr id="14" name="Rectangle: Rounded Corners 6"/>
          <p:cNvSpPr/>
          <p:nvPr/>
        </p:nvSpPr>
        <p:spPr bwMode="auto">
          <a:xfrm flipH="1">
            <a:off x="7295151" y="1742864"/>
            <a:ext cx="1724025" cy="4673977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22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36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Start </a:t>
            </a:r>
            <a:r>
              <a:rPr lang="en-US" dirty="0">
                <a:solidFill>
                  <a:srgbClr val="000000"/>
                </a:solidFill>
              </a:rPr>
              <a:t>Pairings is checked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4" y="1739304"/>
            <a:ext cx="1688614" cy="4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: Rounded Corners 6"/>
          <p:cNvSpPr/>
          <p:nvPr/>
        </p:nvSpPr>
        <p:spPr bwMode="auto">
          <a:xfrm flipH="1">
            <a:off x="7330562" y="2617846"/>
            <a:ext cx="1688615" cy="31282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1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86E2D9F1-BE71-49BA-93C6-C8352146FA0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System Requirements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341438"/>
            <a:ext cx="8229600" cy="501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None/>
              <a:defRPr/>
            </a:pPr>
            <a:r>
              <a:rPr lang="en-US" sz="3200" b="1" kern="0" dirty="0">
                <a:solidFill>
                  <a:srgbClr val="FFFF00"/>
                </a:solidFill>
              </a:rPr>
              <a:t>Supported Devices and Browsers:</a:t>
            </a:r>
          </a:p>
          <a:p>
            <a:pPr marL="519113" lvl="1" indent="-342900" eaLnBrk="1" hangingPunct="1">
              <a:lnSpc>
                <a:spcPct val="90000"/>
              </a:lnSpc>
              <a:defRPr/>
            </a:pPr>
            <a:r>
              <a:rPr lang="en-US" sz="2400" kern="0" dirty="0"/>
              <a:t>Supported = These devices and browsers have been tested and work with the version of PBS</a:t>
            </a:r>
          </a:p>
          <a:p>
            <a:pPr marL="519113" lvl="1" indent="-342900" eaLnBrk="1" hangingPunct="1">
              <a:lnSpc>
                <a:spcPct val="90000"/>
              </a:lnSpc>
              <a:defRPr/>
            </a:pPr>
            <a:endParaRPr lang="en-US" sz="1600" kern="0" dirty="0"/>
          </a:p>
          <a:p>
            <a:pPr marL="449263" lvl="1" indent="-273050" eaLnBrk="1" hangingPunct="1">
              <a:lnSpc>
                <a:spcPct val="90000"/>
              </a:lnSpc>
              <a:defRPr/>
            </a:pPr>
            <a:r>
              <a:rPr lang="en-US" sz="2400" kern="0" dirty="0"/>
              <a:t>Support for additional systems and browsers continue to be included</a:t>
            </a:r>
          </a:p>
          <a:p>
            <a:pPr marL="849313" lvl="2" indent="-27305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kern="0" dirty="0" err="1"/>
              <a:t>Eg</a:t>
            </a:r>
            <a:r>
              <a:rPr lang="en-US" kern="0" dirty="0"/>
              <a:t>: Mac OS – Winter 2017 / Spring 2018</a:t>
            </a:r>
          </a:p>
          <a:p>
            <a:pPr marL="176213" lvl="1" indent="0" eaLnBrk="1" hangingPunct="1">
              <a:lnSpc>
                <a:spcPct val="90000"/>
              </a:lnSpc>
              <a:buNone/>
              <a:defRPr/>
            </a:pPr>
            <a:endParaRPr lang="en-US" sz="16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083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36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4" y="1739304"/>
            <a:ext cx="1688614" cy="4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: Rounded Corners 6"/>
          <p:cNvSpPr/>
          <p:nvPr/>
        </p:nvSpPr>
        <p:spPr bwMode="auto">
          <a:xfrm flipH="1">
            <a:off x="7212843" y="2126009"/>
            <a:ext cx="1028291" cy="300932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24095909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4" y="1739304"/>
            <a:ext cx="1688614" cy="4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Bid group added to bid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Rectangle: Rounded Corners 6"/>
          <p:cNvSpPr/>
          <p:nvPr/>
        </p:nvSpPr>
        <p:spPr bwMode="auto">
          <a:xfrm flipH="1">
            <a:off x="878308" y="2302327"/>
            <a:ext cx="6404808" cy="553168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991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4" y="1739304"/>
            <a:ext cx="1688614" cy="4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Bid Preference Editor </a:t>
            </a:r>
            <a:r>
              <a:rPr lang="en-US" dirty="0">
                <a:solidFill>
                  <a:srgbClr val="000000"/>
                </a:solidFill>
              </a:rPr>
              <a:t>is active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Rectangle: Rounded Corners 6"/>
          <p:cNvSpPr/>
          <p:nvPr/>
        </p:nvSpPr>
        <p:spPr bwMode="auto">
          <a:xfrm flipH="1">
            <a:off x="7295151" y="1742864"/>
            <a:ext cx="1724025" cy="4673977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165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4" y="1739304"/>
            <a:ext cx="1688614" cy="4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Same bid line categories as before</a:t>
            </a:r>
          </a:p>
        </p:txBody>
      </p:sp>
      <p:sp>
        <p:nvSpPr>
          <p:cNvPr id="16" name="Rectangle: Rounded Corners 6"/>
          <p:cNvSpPr/>
          <p:nvPr/>
        </p:nvSpPr>
        <p:spPr bwMode="auto">
          <a:xfrm flipH="1">
            <a:off x="7295149" y="2381693"/>
            <a:ext cx="1724025" cy="1307805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447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4" y="1739304"/>
            <a:ext cx="1688614" cy="4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All bid lines will be created in this window</a:t>
            </a:r>
          </a:p>
        </p:txBody>
      </p:sp>
      <p:sp>
        <p:nvSpPr>
          <p:cNvPr id="16" name="Rectangle: Rounded Corners 6"/>
          <p:cNvSpPr/>
          <p:nvPr/>
        </p:nvSpPr>
        <p:spPr bwMode="auto">
          <a:xfrm flipH="1">
            <a:off x="7295151" y="1742864"/>
            <a:ext cx="1724025" cy="4673977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10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80903" t="10721" r="-1" b="2268"/>
          <a:stretch/>
        </p:blipFill>
        <p:spPr>
          <a:xfrm>
            <a:off x="5383013" y="1742864"/>
            <a:ext cx="1695050" cy="4673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80901" t="10722" b="2266"/>
          <a:stretch/>
        </p:blipFill>
        <p:spPr>
          <a:xfrm>
            <a:off x="3521668" y="1742863"/>
            <a:ext cx="1695050" cy="4673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/>
          <a:srcRect l="80902" t="10724" b="2266"/>
          <a:stretch/>
        </p:blipFill>
        <p:spPr>
          <a:xfrm>
            <a:off x="7244358" y="1742865"/>
            <a:ext cx="1695050" cy="467397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All bid lines will be created in this window</a:t>
            </a:r>
          </a:p>
        </p:txBody>
      </p:sp>
      <p:sp>
        <p:nvSpPr>
          <p:cNvPr id="4" name="Arrow: Right 3"/>
          <p:cNvSpPr/>
          <p:nvPr/>
        </p:nvSpPr>
        <p:spPr bwMode="auto">
          <a:xfrm>
            <a:off x="4600764" y="2446020"/>
            <a:ext cx="998836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Arrow: Right 13"/>
          <p:cNvSpPr/>
          <p:nvPr/>
        </p:nvSpPr>
        <p:spPr bwMode="auto">
          <a:xfrm>
            <a:off x="6425480" y="2646045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/>
          <a:srcRect l="80901" t="10722" b="2266"/>
          <a:stretch/>
        </p:blipFill>
        <p:spPr>
          <a:xfrm>
            <a:off x="178722" y="1512842"/>
            <a:ext cx="1695050" cy="46739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/>
          <a:srcRect l="80903" t="10721" r="-1" b="2268"/>
          <a:stretch/>
        </p:blipFill>
        <p:spPr>
          <a:xfrm>
            <a:off x="599093" y="1742865"/>
            <a:ext cx="1695050" cy="46739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/>
          <a:srcRect l="80902" t="10724" b="2266"/>
          <a:stretch/>
        </p:blipFill>
        <p:spPr>
          <a:xfrm>
            <a:off x="1019464" y="1954003"/>
            <a:ext cx="1695050" cy="4673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799208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Each pane of the Bid Preference Editor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opens over the last as bid lines are created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852300" y="3018146"/>
            <a:ext cx="518011" cy="168662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852300" y="3268911"/>
            <a:ext cx="518011" cy="168662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35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80903" t="10721" r="-1" b="2268"/>
          <a:stretch/>
        </p:blipFill>
        <p:spPr>
          <a:xfrm>
            <a:off x="5383013" y="1742864"/>
            <a:ext cx="1695050" cy="4673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80901" t="10722" b="2266"/>
          <a:stretch/>
        </p:blipFill>
        <p:spPr>
          <a:xfrm>
            <a:off x="3521668" y="1742863"/>
            <a:ext cx="1695050" cy="4673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/>
          <a:srcRect l="80902" t="10724" b="2266"/>
          <a:stretch/>
        </p:blipFill>
        <p:spPr>
          <a:xfrm>
            <a:off x="7244358" y="1742865"/>
            <a:ext cx="1695050" cy="467397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4" name="Arrow: Right 3"/>
          <p:cNvSpPr/>
          <p:nvPr/>
        </p:nvSpPr>
        <p:spPr bwMode="auto">
          <a:xfrm>
            <a:off x="4600764" y="2446020"/>
            <a:ext cx="998836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Arrow: Right 13"/>
          <p:cNvSpPr/>
          <p:nvPr/>
        </p:nvSpPr>
        <p:spPr bwMode="auto">
          <a:xfrm>
            <a:off x="6425480" y="2646045"/>
            <a:ext cx="1001070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/>
          <a:srcRect l="80901" t="10722" b="2266"/>
          <a:stretch/>
        </p:blipFill>
        <p:spPr>
          <a:xfrm>
            <a:off x="178722" y="1512842"/>
            <a:ext cx="1695050" cy="46739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/>
          <a:srcRect l="80903" t="10721" r="-1" b="2268"/>
          <a:stretch/>
        </p:blipFill>
        <p:spPr>
          <a:xfrm>
            <a:off x="599093" y="1742865"/>
            <a:ext cx="1695050" cy="46739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/>
          <a:srcRect l="80902" t="10724" b="2266"/>
          <a:stretch/>
        </p:blipFill>
        <p:spPr>
          <a:xfrm>
            <a:off x="1019464" y="1954003"/>
            <a:ext cx="1695050" cy="4673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852300" y="3018146"/>
            <a:ext cx="518011" cy="168662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852300" y="3268911"/>
            <a:ext cx="518011" cy="168662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Curved Left Arrow 5"/>
          <p:cNvSpPr/>
          <p:nvPr/>
        </p:nvSpPr>
        <p:spPr bwMode="auto">
          <a:xfrm flipV="1">
            <a:off x="8475626" y="1912840"/>
            <a:ext cx="493664" cy="591524"/>
          </a:xfrm>
          <a:prstGeom prst="curvedLeftArrow">
            <a:avLst>
              <a:gd name="adj1" fmla="val 53042"/>
              <a:gd name="adj2" fmla="val 35820"/>
              <a:gd name="adj3" fmla="val 25000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Arrow: Right 13"/>
          <p:cNvSpPr/>
          <p:nvPr/>
        </p:nvSpPr>
        <p:spPr bwMode="auto">
          <a:xfrm rot="10800000">
            <a:off x="6926729" y="1826037"/>
            <a:ext cx="1680547" cy="354330"/>
          </a:xfrm>
          <a:prstGeom prst="rightArrow">
            <a:avLst>
              <a:gd name="adj1" fmla="val 50000"/>
              <a:gd name="adj2" fmla="val 114516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592014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Move back and forth between these panes by using </a:t>
            </a:r>
            <a:r>
              <a:rPr lang="en-US" b="1" dirty="0">
                <a:solidFill>
                  <a:srgbClr val="000000"/>
                </a:solidFill>
              </a:rPr>
              <a:t>Back To…</a:t>
            </a:r>
          </a:p>
        </p:txBody>
      </p:sp>
    </p:spTree>
    <p:extLst>
      <p:ext uri="{BB962C8B-B14F-4D97-AF65-F5344CB8AC3E}">
        <p14:creationId xmlns:p14="http://schemas.microsoft.com/office/powerpoint/2010/main" val="42383358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4" y="1739304"/>
            <a:ext cx="1688614" cy="4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: Rounded Corners 6"/>
          <p:cNvSpPr/>
          <p:nvPr/>
        </p:nvSpPr>
        <p:spPr bwMode="auto">
          <a:xfrm flipH="1">
            <a:off x="7295149" y="2568761"/>
            <a:ext cx="1724025" cy="240632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Add a </a:t>
            </a:r>
            <a:r>
              <a:rPr lang="en-US" b="1" dirty="0">
                <a:solidFill>
                  <a:srgbClr val="000000"/>
                </a:solidFill>
              </a:rPr>
              <a:t>Prefer Off </a:t>
            </a:r>
            <a:r>
              <a:rPr lang="en-US" dirty="0">
                <a:solidFill>
                  <a:srgbClr val="000000"/>
                </a:solidFill>
              </a:rPr>
              <a:t>bid line – select Prefer Off</a:t>
            </a:r>
          </a:p>
        </p:txBody>
      </p:sp>
    </p:spTree>
    <p:extLst>
      <p:ext uri="{BB962C8B-B14F-4D97-AF65-F5344CB8AC3E}">
        <p14:creationId xmlns:p14="http://schemas.microsoft.com/office/powerpoint/2010/main" val="3146011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8" cy="457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Prefer Off </a:t>
            </a:r>
            <a:r>
              <a:rPr lang="en-US" dirty="0">
                <a:solidFill>
                  <a:srgbClr val="000000"/>
                </a:solidFill>
              </a:rPr>
              <a:t>selected </a:t>
            </a:r>
            <a:r>
              <a:rPr lang="en-US" b="1" dirty="0">
                <a:solidFill>
                  <a:srgbClr val="000000"/>
                </a:solidFill>
              </a:rPr>
              <a:t>[1] </a:t>
            </a:r>
            <a:r>
              <a:rPr lang="en-US" dirty="0">
                <a:solidFill>
                  <a:srgbClr val="000000"/>
                </a:solidFill>
              </a:rPr>
              <a:t>– Prefer Off bid line options </a:t>
            </a:r>
            <a:r>
              <a:rPr lang="en-US" b="1" dirty="0">
                <a:solidFill>
                  <a:srgbClr val="000000"/>
                </a:solidFill>
              </a:rPr>
              <a:t>[2] </a:t>
            </a:r>
            <a:r>
              <a:rPr lang="en-US" dirty="0">
                <a:solidFill>
                  <a:srgbClr val="000000"/>
                </a:solidFill>
              </a:rPr>
              <a:t>displayed</a:t>
            </a:r>
          </a:p>
        </p:txBody>
      </p:sp>
      <p:sp>
        <p:nvSpPr>
          <p:cNvPr id="19" name="Rectangle: Rounded Corners 6"/>
          <p:cNvSpPr/>
          <p:nvPr/>
        </p:nvSpPr>
        <p:spPr bwMode="auto">
          <a:xfrm flipH="1">
            <a:off x="7295147" y="2727159"/>
            <a:ext cx="1724025" cy="1483334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: Rounded Corners 6"/>
          <p:cNvSpPr/>
          <p:nvPr/>
        </p:nvSpPr>
        <p:spPr bwMode="auto">
          <a:xfrm flipH="1">
            <a:off x="7295147" y="1741429"/>
            <a:ext cx="1724025" cy="269243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13451" y="1702017"/>
            <a:ext cx="620233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[1]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3451" y="3078296"/>
            <a:ext cx="620233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[2]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944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8" cy="457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Navigate </a:t>
            </a:r>
            <a:r>
              <a:rPr lang="en-US" dirty="0">
                <a:solidFill>
                  <a:srgbClr val="000000"/>
                </a:solidFill>
              </a:rPr>
              <a:t>using the navigation tool </a:t>
            </a:r>
            <a:r>
              <a:rPr lang="en-US" b="1" dirty="0">
                <a:solidFill>
                  <a:srgbClr val="000000"/>
                </a:solidFill>
              </a:rPr>
              <a:t>[3]</a:t>
            </a:r>
          </a:p>
        </p:txBody>
      </p:sp>
      <p:sp>
        <p:nvSpPr>
          <p:cNvPr id="19" name="Rectangle: Rounded Corners 6"/>
          <p:cNvSpPr/>
          <p:nvPr/>
        </p:nvSpPr>
        <p:spPr bwMode="auto">
          <a:xfrm flipH="1" flipV="1">
            <a:off x="7295146" y="2389666"/>
            <a:ext cx="1724025" cy="286729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13451" y="2353398"/>
            <a:ext cx="620233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[3]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7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86E2D9F1-BE71-49BA-93C6-C8352146FA0D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System Requirements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341438"/>
            <a:ext cx="8229600" cy="501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None/>
              <a:defRPr/>
            </a:pPr>
            <a:r>
              <a:rPr lang="en-US" sz="3200" b="1" kern="0" dirty="0">
                <a:solidFill>
                  <a:srgbClr val="FFFF00"/>
                </a:solidFill>
              </a:rPr>
              <a:t>Will other browsers/devices work?</a:t>
            </a:r>
          </a:p>
          <a:p>
            <a:pPr marL="449263" lvl="1" indent="-273050" eaLnBrk="1" hangingPunct="1">
              <a:lnSpc>
                <a:spcPct val="90000"/>
              </a:lnSpc>
              <a:defRPr/>
            </a:pPr>
            <a:r>
              <a:rPr lang="en-US" sz="2400" i="1" kern="0" dirty="0"/>
              <a:t>Yes but</a:t>
            </a:r>
            <a:r>
              <a:rPr lang="en-US" sz="2400" kern="0" dirty="0"/>
              <a:t>…</a:t>
            </a:r>
          </a:p>
          <a:p>
            <a:pPr marL="849313" lvl="2" indent="-27305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kern="0" dirty="0"/>
              <a:t>There may be visual differences</a:t>
            </a:r>
          </a:p>
          <a:p>
            <a:pPr marL="849313" lvl="2" indent="-27305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kern="0" dirty="0"/>
              <a:t>Possible loss of functionality</a:t>
            </a:r>
          </a:p>
          <a:p>
            <a:pPr marL="849313" lvl="2" indent="-27305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kern="0" dirty="0"/>
              <a:t>Some aspects may not work properly</a:t>
            </a:r>
          </a:p>
          <a:p>
            <a:pPr marL="849313" lvl="2" indent="-27305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kern="0" dirty="0"/>
              <a:t>Fixes may not be done</a:t>
            </a:r>
          </a:p>
        </p:txBody>
      </p:sp>
    </p:spTree>
    <p:extLst>
      <p:ext uri="{BB962C8B-B14F-4D97-AF65-F5344CB8AC3E}">
        <p14:creationId xmlns:p14="http://schemas.microsoft.com/office/powerpoint/2010/main" val="4112517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8" cy="457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9" name="Rectangle: Rounded Corners 6"/>
          <p:cNvSpPr/>
          <p:nvPr/>
        </p:nvSpPr>
        <p:spPr bwMode="auto">
          <a:xfrm flipH="1" flipV="1">
            <a:off x="7295145" y="1977657"/>
            <a:ext cx="1724025" cy="428905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13451" y="2026597"/>
            <a:ext cx="620233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[4]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538813"/>
            <a:ext cx="8229600" cy="175432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Bid Preference Editor Options </a:t>
            </a:r>
            <a:r>
              <a:rPr lang="en-US" b="1" dirty="0">
                <a:solidFill>
                  <a:srgbClr val="000000"/>
                </a:solidFill>
              </a:rPr>
              <a:t>[4]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marL="1371600" indent="-1319213">
              <a:tabLst>
                <a:tab pos="2233613" algn="l"/>
              </a:tabLst>
            </a:pPr>
            <a:r>
              <a:rPr lang="en-US" b="1" dirty="0">
                <a:solidFill>
                  <a:srgbClr val="000000"/>
                </a:solidFill>
              </a:rPr>
              <a:t>Home: </a:t>
            </a:r>
            <a:r>
              <a:rPr lang="en-US" dirty="0">
                <a:solidFill>
                  <a:srgbClr val="000000"/>
                </a:solidFill>
              </a:rPr>
              <a:t>	Go to the main options (home), selections remain</a:t>
            </a:r>
          </a:p>
          <a:p>
            <a:pPr marL="1371600" indent="-1319213">
              <a:tabLst>
                <a:tab pos="2233613" algn="l"/>
              </a:tabLst>
            </a:pPr>
            <a:r>
              <a:rPr lang="en-US" b="1" dirty="0">
                <a:solidFill>
                  <a:srgbClr val="000000"/>
                </a:solidFill>
              </a:rPr>
              <a:t>Close:</a:t>
            </a:r>
            <a:r>
              <a:rPr lang="en-US" dirty="0">
                <a:solidFill>
                  <a:srgbClr val="000000"/>
                </a:solidFill>
              </a:rPr>
              <a:t> 	Close Bid Preference Editor</a:t>
            </a:r>
          </a:p>
          <a:p>
            <a:pPr marL="1371600" indent="-1319213">
              <a:tabLst>
                <a:tab pos="2233613" algn="l"/>
              </a:tabLst>
            </a:pPr>
            <a:r>
              <a:rPr lang="en-US" b="1" dirty="0">
                <a:solidFill>
                  <a:srgbClr val="000000"/>
                </a:solidFill>
              </a:rPr>
              <a:t>Apply:</a:t>
            </a:r>
            <a:r>
              <a:rPr lang="en-US" dirty="0">
                <a:solidFill>
                  <a:srgbClr val="000000"/>
                </a:solidFill>
              </a:rPr>
              <a:t> 	Add bid line (only available when a complete bid line is possible)</a:t>
            </a:r>
          </a:p>
          <a:p>
            <a:pPr marL="1371600" indent="-1319213">
              <a:tabLst>
                <a:tab pos="2233613" algn="l"/>
              </a:tabLst>
            </a:pPr>
            <a:r>
              <a:rPr lang="en-US" b="1" dirty="0">
                <a:solidFill>
                  <a:srgbClr val="000000"/>
                </a:solidFill>
              </a:rPr>
              <a:t>Reset All:</a:t>
            </a:r>
            <a:r>
              <a:rPr lang="en-US" dirty="0">
                <a:solidFill>
                  <a:srgbClr val="000000"/>
                </a:solidFill>
              </a:rPr>
              <a:t>	Clear all selections and go to main options	</a:t>
            </a:r>
          </a:p>
        </p:txBody>
      </p:sp>
    </p:spTree>
    <p:extLst>
      <p:ext uri="{BB962C8B-B14F-4D97-AF65-F5344CB8AC3E}">
        <p14:creationId xmlns:p14="http://schemas.microsoft.com/office/powerpoint/2010/main" val="23055703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9" name="Rectangle: Rounded Corners 6"/>
          <p:cNvSpPr/>
          <p:nvPr/>
        </p:nvSpPr>
        <p:spPr bwMode="auto">
          <a:xfrm flipH="1" flipV="1">
            <a:off x="7295145" y="3625702"/>
            <a:ext cx="1724025" cy="563526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5623209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ESSNBG</a:t>
            </a:r>
            <a:r>
              <a:rPr lang="en-US" dirty="0">
                <a:solidFill>
                  <a:srgbClr val="000000"/>
                </a:solidFill>
              </a:rPr>
              <a:t> + </a:t>
            </a:r>
            <a:r>
              <a:rPr lang="en-US" b="1" dirty="0">
                <a:solidFill>
                  <a:srgbClr val="000000"/>
                </a:solidFill>
              </a:rPr>
              <a:t>All or Nothing </a:t>
            </a:r>
            <a:r>
              <a:rPr lang="en-US" dirty="0">
                <a:solidFill>
                  <a:srgbClr val="000000"/>
                </a:solidFill>
              </a:rPr>
              <a:t>options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may be added to the bid line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Click on option to select. Green checkmark = selected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901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8" cy="457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5623209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We will add a </a:t>
            </a:r>
            <a:r>
              <a:rPr lang="en-US" b="1" dirty="0">
                <a:solidFill>
                  <a:srgbClr val="000000"/>
                </a:solidFill>
              </a:rPr>
              <a:t>date</a:t>
            </a:r>
            <a:r>
              <a:rPr lang="en-US" dirty="0">
                <a:solidFill>
                  <a:srgbClr val="000000"/>
                </a:solidFill>
              </a:rPr>
              <a:t> with a </a:t>
            </a:r>
            <a:r>
              <a:rPr lang="en-US" b="1" dirty="0">
                <a:solidFill>
                  <a:srgbClr val="000000"/>
                </a:solidFill>
              </a:rPr>
              <a:t>time range </a:t>
            </a:r>
            <a:r>
              <a:rPr lang="en-US" dirty="0">
                <a:solidFill>
                  <a:srgbClr val="000000"/>
                </a:solidFill>
              </a:rPr>
              <a:t>and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Else Start Next Bid Group</a:t>
            </a:r>
            <a:r>
              <a:rPr lang="en-US" dirty="0">
                <a:solidFill>
                  <a:srgbClr val="000000"/>
                </a:solidFill>
              </a:rPr>
              <a:t> to our prefer off bid line</a:t>
            </a:r>
          </a:p>
        </p:txBody>
      </p:sp>
    </p:spTree>
    <p:extLst>
      <p:ext uri="{BB962C8B-B14F-4D97-AF65-F5344CB8AC3E}">
        <p14:creationId xmlns:p14="http://schemas.microsoft.com/office/powerpoint/2010/main" val="7424478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8" cy="457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9" name="Rectangle: Rounded Corners 6"/>
          <p:cNvSpPr/>
          <p:nvPr/>
        </p:nvSpPr>
        <p:spPr bwMode="auto">
          <a:xfrm flipH="1" flipV="1">
            <a:off x="7295146" y="2640860"/>
            <a:ext cx="1724025" cy="286729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5935928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Dates List</a:t>
            </a:r>
          </a:p>
        </p:txBody>
      </p:sp>
    </p:spTree>
    <p:extLst>
      <p:ext uri="{BB962C8B-B14F-4D97-AF65-F5344CB8AC3E}">
        <p14:creationId xmlns:p14="http://schemas.microsoft.com/office/powerpoint/2010/main" val="34205687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4" y="1166859"/>
            <a:ext cx="8875634" cy="537168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9" name="Rectangle: Rounded Corners 6"/>
          <p:cNvSpPr/>
          <p:nvPr/>
        </p:nvSpPr>
        <p:spPr bwMode="auto">
          <a:xfrm flipH="1" flipV="1">
            <a:off x="7295145" y="2679755"/>
            <a:ext cx="1724025" cy="1839082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600" y="5646808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Calendar is displayed along with </a:t>
            </a:r>
            <a:r>
              <a:rPr lang="en-US" i="1" dirty="0">
                <a:solidFill>
                  <a:srgbClr val="000000"/>
                </a:solidFill>
              </a:rPr>
              <a:t>Apply Time Range</a:t>
            </a:r>
            <a:r>
              <a:rPr lang="en-US" dirty="0">
                <a:solidFill>
                  <a:srgbClr val="000000"/>
                </a:solidFill>
              </a:rPr>
              <a:t> option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Greyed</a:t>
            </a:r>
            <a:r>
              <a:rPr lang="en-US" dirty="0">
                <a:solidFill>
                  <a:srgbClr val="000000"/>
                </a:solidFill>
              </a:rPr>
              <a:t>-underlines dates = pre-assigned activities</a:t>
            </a:r>
          </a:p>
        </p:txBody>
      </p:sp>
    </p:spTree>
    <p:extLst>
      <p:ext uri="{BB962C8B-B14F-4D97-AF65-F5344CB8AC3E}">
        <p14:creationId xmlns:p14="http://schemas.microsoft.com/office/powerpoint/2010/main" val="36798064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3" y="1166859"/>
            <a:ext cx="8875635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13" cy="45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Click on </a:t>
            </a:r>
            <a:r>
              <a:rPr lang="en-US" b="1" dirty="0">
                <a:solidFill>
                  <a:srgbClr val="000000"/>
                </a:solidFill>
              </a:rPr>
              <a:t>date</a:t>
            </a:r>
            <a:r>
              <a:rPr lang="en-US" dirty="0">
                <a:solidFill>
                  <a:srgbClr val="000000"/>
                </a:solidFill>
              </a:rPr>
              <a:t> to select it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Rectangle: Rounded Corners 6"/>
          <p:cNvSpPr/>
          <p:nvPr/>
        </p:nvSpPr>
        <p:spPr bwMode="auto">
          <a:xfrm flipH="1" flipV="1">
            <a:off x="7658799" y="3247689"/>
            <a:ext cx="336885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047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3" y="1166859"/>
            <a:ext cx="8875635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13" cy="45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9" name="Rectangle: Rounded Corners 6"/>
          <p:cNvSpPr/>
          <p:nvPr/>
        </p:nvSpPr>
        <p:spPr bwMode="auto">
          <a:xfrm flipH="1" flipV="1">
            <a:off x="902364" y="2526629"/>
            <a:ext cx="1479888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436616" y="2504388"/>
            <a:ext cx="620233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[5]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Your progress is tracked in the </a:t>
            </a:r>
            <a:r>
              <a:rPr lang="en-US" b="1" dirty="0">
                <a:solidFill>
                  <a:srgbClr val="000000"/>
                </a:solidFill>
              </a:rPr>
              <a:t>bid line preview [5]</a:t>
            </a:r>
          </a:p>
        </p:txBody>
      </p:sp>
    </p:spTree>
    <p:extLst>
      <p:ext uri="{BB962C8B-B14F-4D97-AF65-F5344CB8AC3E}">
        <p14:creationId xmlns:p14="http://schemas.microsoft.com/office/powerpoint/2010/main" val="6867353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3" y="1166859"/>
            <a:ext cx="8875635" cy="53716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13" cy="45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We will add a </a:t>
            </a:r>
            <a:r>
              <a:rPr lang="en-US" b="1" dirty="0">
                <a:solidFill>
                  <a:srgbClr val="000000"/>
                </a:solidFill>
              </a:rPr>
              <a:t>Time Range</a:t>
            </a:r>
          </a:p>
        </p:txBody>
      </p:sp>
      <p:sp>
        <p:nvSpPr>
          <p:cNvPr id="19" name="Rectangle: Rounded Corners 6"/>
          <p:cNvSpPr/>
          <p:nvPr/>
        </p:nvSpPr>
        <p:spPr bwMode="auto">
          <a:xfrm flipH="1" flipV="1">
            <a:off x="7419472" y="4032522"/>
            <a:ext cx="1479888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946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3" y="1166859"/>
            <a:ext cx="8875635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00:00  And 23:59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05" cy="457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: Rounded Corners 6"/>
          <p:cNvSpPr/>
          <p:nvPr/>
        </p:nvSpPr>
        <p:spPr bwMode="auto">
          <a:xfrm flipH="1" flipV="1">
            <a:off x="7330562" y="4298729"/>
            <a:ext cx="1688605" cy="90389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Designate </a:t>
            </a:r>
            <a:r>
              <a:rPr lang="en-US" b="1" dirty="0">
                <a:solidFill>
                  <a:srgbClr val="000000"/>
                </a:solidFill>
              </a:rPr>
              <a:t>From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b="1" dirty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times</a:t>
            </a:r>
          </a:p>
        </p:txBody>
      </p:sp>
    </p:spTree>
    <p:extLst>
      <p:ext uri="{BB962C8B-B14F-4D97-AF65-F5344CB8AC3E}">
        <p14:creationId xmlns:p14="http://schemas.microsoft.com/office/powerpoint/2010/main" val="21527794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3" y="1166859"/>
            <a:ext cx="8875635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 flipH="1" flipV="1">
            <a:off x="902364" y="2537137"/>
            <a:ext cx="6350206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13" cy="457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Your progress is tracked in the </a:t>
            </a:r>
            <a:r>
              <a:rPr lang="en-US" b="1" dirty="0">
                <a:solidFill>
                  <a:srgbClr val="000000"/>
                </a:solidFill>
              </a:rPr>
              <a:t>bid line preview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5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86E2D9F1-BE71-49BA-93C6-C8352146FA0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New U.I. – System Requirements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341438"/>
            <a:ext cx="8229600" cy="501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None/>
              <a:defRPr/>
            </a:pPr>
            <a:r>
              <a:rPr lang="en-US" sz="3200" b="1" kern="0" dirty="0">
                <a:solidFill>
                  <a:srgbClr val="FFFF00"/>
                </a:solidFill>
              </a:rPr>
              <a:t>Why the change?</a:t>
            </a:r>
            <a:endParaRPr lang="en-US" sz="2000" kern="0" dirty="0">
              <a:solidFill>
                <a:srgbClr val="FFFF00"/>
              </a:solidFill>
            </a:endParaRPr>
          </a:p>
          <a:p>
            <a:pPr marL="519113" lvl="1" indent="-342900" eaLnBrk="1" hangingPunct="1">
              <a:lnSpc>
                <a:spcPct val="90000"/>
              </a:lnSpc>
              <a:defRPr/>
            </a:pPr>
            <a:r>
              <a:rPr lang="en-US" sz="2400" kern="0" dirty="0"/>
              <a:t>Loss of support for older systems/browsers</a:t>
            </a:r>
          </a:p>
          <a:p>
            <a:pPr marL="519113" lvl="1" indent="-342900" eaLnBrk="1" hangingPunct="1">
              <a:lnSpc>
                <a:spcPct val="90000"/>
              </a:lnSpc>
              <a:defRPr/>
            </a:pPr>
            <a:endParaRPr lang="en-US" sz="1600" kern="0" dirty="0"/>
          </a:p>
          <a:p>
            <a:pPr marL="519113" lvl="1" indent="-342900" eaLnBrk="1" hangingPunct="1">
              <a:lnSpc>
                <a:spcPct val="90000"/>
              </a:lnSpc>
              <a:defRPr/>
            </a:pPr>
            <a:r>
              <a:rPr lang="en-US" sz="2400" kern="0" dirty="0"/>
              <a:t>New/updated browsers bring additional functionality to PBS</a:t>
            </a:r>
            <a:endParaRPr lang="en-US" sz="1600" kern="0" dirty="0"/>
          </a:p>
          <a:p>
            <a:pPr marL="519113" lvl="1" indent="-342900" eaLnBrk="1" hangingPunct="1">
              <a:lnSpc>
                <a:spcPct val="90000"/>
              </a:lnSpc>
              <a:defRPr/>
            </a:pPr>
            <a:endParaRPr lang="en-US" sz="1600" kern="0" dirty="0"/>
          </a:p>
          <a:p>
            <a:pPr marL="519113" lvl="1" indent="-342900" eaLnBrk="1" hangingPunct="1">
              <a:lnSpc>
                <a:spcPct val="90000"/>
              </a:lnSpc>
              <a:defRPr/>
            </a:pPr>
            <a:r>
              <a:rPr lang="en-US" sz="2400" kern="0" dirty="0"/>
              <a:t>PBS software/data is now downloaded in the browser eliminating the back-forth between the device and the PBS servers</a:t>
            </a:r>
          </a:p>
          <a:p>
            <a:pPr marL="519113" lvl="1" indent="-342900" eaLnBrk="1" hangingPunct="1">
              <a:lnSpc>
                <a:spcPct val="90000"/>
              </a:lnSpc>
              <a:defRPr/>
            </a:pPr>
            <a:endParaRPr lang="en-US" sz="1600" kern="0" dirty="0"/>
          </a:p>
          <a:p>
            <a:pPr marL="519113" lvl="1" indent="-342900" eaLnBrk="1" hangingPunct="1">
              <a:lnSpc>
                <a:spcPct val="90000"/>
              </a:lnSpc>
              <a:defRPr/>
            </a:pPr>
            <a:r>
              <a:rPr lang="en-US" sz="2400" kern="0" dirty="0"/>
              <a:t>Allows for “off-line” bid creation/pairing searches</a:t>
            </a:r>
          </a:p>
          <a:p>
            <a:pPr marL="519113" lvl="1" indent="-342900" eaLnBrk="1" hangingPunct="1">
              <a:lnSpc>
                <a:spcPct val="90000"/>
              </a:lnSpc>
              <a:defRPr/>
            </a:pPr>
            <a:endParaRPr lang="en-US" sz="24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46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3" y="1166859"/>
            <a:ext cx="8875635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13" cy="457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We want to add </a:t>
            </a:r>
            <a:r>
              <a:rPr lang="en-US" b="1" dirty="0">
                <a:solidFill>
                  <a:srgbClr val="000000"/>
                </a:solidFill>
              </a:rPr>
              <a:t>Else Start Next Bid Group </a:t>
            </a:r>
            <a:r>
              <a:rPr lang="en-US" dirty="0">
                <a:solidFill>
                  <a:srgbClr val="000000"/>
                </a:solidFill>
              </a:rPr>
              <a:t>to this bid line</a:t>
            </a:r>
          </a:p>
        </p:txBody>
      </p:sp>
    </p:spTree>
    <p:extLst>
      <p:ext uri="{BB962C8B-B14F-4D97-AF65-F5344CB8AC3E}">
        <p14:creationId xmlns:p14="http://schemas.microsoft.com/office/powerpoint/2010/main" val="24748968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3" y="1166859"/>
            <a:ext cx="8875635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13" cy="457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: Rounded Corners 6"/>
          <p:cNvSpPr/>
          <p:nvPr/>
        </p:nvSpPr>
        <p:spPr bwMode="auto">
          <a:xfrm flipH="1" flipV="1">
            <a:off x="7315199" y="2381225"/>
            <a:ext cx="1712687" cy="295123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600" y="592380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Click on </a:t>
            </a:r>
            <a:r>
              <a:rPr lang="en-US" b="1" dirty="0">
                <a:solidFill>
                  <a:srgbClr val="000000"/>
                </a:solidFill>
              </a:rPr>
              <a:t>Back To Prefer Off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3241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2" y="1166859"/>
            <a:ext cx="8875635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05" cy="45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5650229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Note that we see a green check mark to indicate where there is information stored as we build our bid line </a:t>
            </a:r>
          </a:p>
        </p:txBody>
      </p:sp>
      <p:sp>
        <p:nvSpPr>
          <p:cNvPr id="9" name="Rectangle: Rounded Corners 6"/>
          <p:cNvSpPr/>
          <p:nvPr/>
        </p:nvSpPr>
        <p:spPr bwMode="auto">
          <a:xfrm flipH="1" flipV="1">
            <a:off x="7315199" y="2643974"/>
            <a:ext cx="346842" cy="295123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251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6859"/>
            <a:ext cx="8875635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1"/>
            <a:ext cx="1688612" cy="4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5927228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Click on </a:t>
            </a:r>
            <a:r>
              <a:rPr lang="en-US" b="1" dirty="0">
                <a:solidFill>
                  <a:srgbClr val="000000"/>
                </a:solidFill>
              </a:rPr>
              <a:t>Else Start Next Bid Group</a:t>
            </a:r>
          </a:p>
        </p:txBody>
      </p:sp>
      <p:sp>
        <p:nvSpPr>
          <p:cNvPr id="10" name="Rectangle: Rounded Corners 6"/>
          <p:cNvSpPr/>
          <p:nvPr/>
        </p:nvSpPr>
        <p:spPr bwMode="auto">
          <a:xfrm flipH="1" flipV="1">
            <a:off x="7624844" y="3656765"/>
            <a:ext cx="1014649" cy="295123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493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2" y="1166859"/>
            <a:ext cx="8875635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925077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My bid line is complete</a:t>
            </a:r>
          </a:p>
        </p:txBody>
      </p:sp>
    </p:spTree>
    <p:extLst>
      <p:ext uri="{BB962C8B-B14F-4D97-AF65-F5344CB8AC3E}">
        <p14:creationId xmlns:p14="http://schemas.microsoft.com/office/powerpoint/2010/main" val="33314290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42" y="1166859"/>
            <a:ext cx="8875635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2261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5918075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Apply</a:t>
            </a:r>
            <a:r>
              <a:rPr lang="en-US" dirty="0">
                <a:solidFill>
                  <a:srgbClr val="000000"/>
                </a:solidFill>
              </a:rPr>
              <a:t> to add the bid line to my bid</a:t>
            </a:r>
          </a:p>
        </p:txBody>
      </p:sp>
      <p:sp>
        <p:nvSpPr>
          <p:cNvPr id="9" name="Rectangle: Rounded Corners 6"/>
          <p:cNvSpPr/>
          <p:nvPr/>
        </p:nvSpPr>
        <p:spPr bwMode="auto">
          <a:xfrm flipH="1" flipV="1">
            <a:off x="7303167" y="2136158"/>
            <a:ext cx="890338" cy="295123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4086" y="259223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563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6859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09850" y="2592231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086" y="283076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2261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09600" y="5922880"/>
            <a:ext cx="8229600" cy="3693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My Prefer Off bid line has been added</a:t>
            </a:r>
          </a:p>
        </p:txBody>
      </p:sp>
    </p:spTree>
    <p:extLst>
      <p:ext uri="{BB962C8B-B14F-4D97-AF65-F5344CB8AC3E}">
        <p14:creationId xmlns:p14="http://schemas.microsoft.com/office/powerpoint/2010/main" val="41248268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6859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09850" y="2592231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3076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2261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: Rounded Corners 6"/>
          <p:cNvSpPr/>
          <p:nvPr/>
        </p:nvSpPr>
        <p:spPr bwMode="auto">
          <a:xfrm flipH="1" flipV="1">
            <a:off x="902364" y="2785887"/>
            <a:ext cx="6350206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5645881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bid line data is still in memory in case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you want to add a similar bid line</a:t>
            </a:r>
          </a:p>
        </p:txBody>
      </p:sp>
    </p:spTree>
    <p:extLst>
      <p:ext uri="{BB962C8B-B14F-4D97-AF65-F5344CB8AC3E}">
        <p14:creationId xmlns:p14="http://schemas.microsoft.com/office/powerpoint/2010/main" val="28684871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6859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9850" y="2592231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6" y="283076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1628" y="1752062"/>
            <a:ext cx="1697550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: Rounded Corners 6"/>
          <p:cNvSpPr/>
          <p:nvPr/>
        </p:nvSpPr>
        <p:spPr bwMode="auto">
          <a:xfrm flipH="1" flipV="1">
            <a:off x="8123273" y="2120061"/>
            <a:ext cx="927803" cy="324851"/>
          </a:xfrm>
          <a:prstGeom prst="roundRect">
            <a:avLst>
              <a:gd name="adj" fmla="val 4498"/>
            </a:avLst>
          </a:prstGeom>
          <a:noFill/>
          <a:ln w="381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5645881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If you want a new type of bid line or want to clear the data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select </a:t>
            </a:r>
            <a:r>
              <a:rPr lang="en-US" b="1" dirty="0">
                <a:solidFill>
                  <a:srgbClr val="000000"/>
                </a:solidFill>
              </a:rPr>
              <a:t>Reset All</a:t>
            </a:r>
          </a:p>
        </p:txBody>
      </p:sp>
    </p:spTree>
    <p:extLst>
      <p:ext uri="{BB962C8B-B14F-4D97-AF65-F5344CB8AC3E}">
        <p14:creationId xmlns:p14="http://schemas.microsoft.com/office/powerpoint/2010/main" val="25540997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42" y="1166859"/>
            <a:ext cx="8875636" cy="537168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46863"/>
            <a:ext cx="2133600" cy="211137"/>
          </a:xfrm>
        </p:spPr>
        <p:txBody>
          <a:bodyPr/>
          <a:lstStyle/>
          <a:p>
            <a:fld id="{C5934F46-93CB-4158-A3EF-50A85081D772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New U.I. - Bidding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565" y="1752062"/>
            <a:ext cx="1688605" cy="45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0565" y="1752061"/>
            <a:ext cx="1688605" cy="4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5645881"/>
            <a:ext cx="8229600" cy="6463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Selecting </a:t>
            </a:r>
            <a:r>
              <a:rPr lang="en-US" b="1" dirty="0">
                <a:solidFill>
                  <a:srgbClr val="000000"/>
                </a:solidFill>
              </a:rPr>
              <a:t>Reset All </a:t>
            </a:r>
            <a:r>
              <a:rPr lang="en-US" dirty="0">
                <a:solidFill>
                  <a:srgbClr val="000000"/>
                </a:solidFill>
              </a:rPr>
              <a:t>clears any data in the Bid Preference Editor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and brings you back to the main preferences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850" y="2592231"/>
            <a:ext cx="5035295" cy="215444"/>
          </a:xfrm>
          <a:prstGeom prst="rect">
            <a:avLst/>
          </a:prstGeom>
          <a:solidFill>
            <a:srgbClr val="71BFFF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Rounded MT Bold" pitchFamily="34" charset="0"/>
              </a:rPr>
              <a:t>Prefer Off October 9, 2017 With Time Between 17:00  And 23:59 Else Start Next Bid Group</a:t>
            </a:r>
            <a:endParaRPr lang="en-CA" sz="800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086" y="2830761"/>
            <a:ext cx="6252358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66"/>
                </a:solidFill>
                <a:latin typeface="Arial Rounded MT Bold" pitchFamily="34" charset="0"/>
              </a:rPr>
              <a:t>Edit In Progress</a:t>
            </a:r>
            <a:endParaRPr lang="en-CA" sz="8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97849"/>
      </p:ext>
    </p:extLst>
  </p:cSld>
  <p:clrMapOvr>
    <a:masterClrMapping/>
  </p:clrMapOvr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0</TotalTime>
  <Words>4783</Words>
  <Application>Microsoft Office PowerPoint</Application>
  <PresentationFormat>On-screen Show (4:3)</PresentationFormat>
  <Paragraphs>927</Paragraphs>
  <Slides>150</Slides>
  <Notes>139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5" baseType="lpstr">
      <vt:lpstr>Arial</vt:lpstr>
      <vt:lpstr>Arial Rounded MT Bold</vt:lpstr>
      <vt:lpstr>Verdana</vt:lpstr>
      <vt:lpstr>Wingdings</vt:lpstr>
      <vt:lpstr>Globe</vt:lpstr>
      <vt:lpstr>New User Interface (New U.I.)</vt:lpstr>
      <vt:lpstr>PowerPoint Presentation</vt:lpstr>
      <vt:lpstr>New U.I.</vt:lpstr>
      <vt:lpstr>New U.I. – System Requirements</vt:lpstr>
      <vt:lpstr>New U.I. – System Requirements</vt:lpstr>
      <vt:lpstr>New U.I. – System Requirements</vt:lpstr>
      <vt:lpstr>New U.I. – System Requirements</vt:lpstr>
      <vt:lpstr>New U.I. – System Requirements</vt:lpstr>
      <vt:lpstr>New U.I. – System Requirements</vt:lpstr>
      <vt:lpstr>New U.I. – System Requirements</vt:lpstr>
      <vt:lpstr>New U.I.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 - Overview</vt:lpstr>
      <vt:lpstr>New U.I.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 - Bidding</vt:lpstr>
      <vt:lpstr>New U.I.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 – New Features</vt:lpstr>
      <vt:lpstr>New U.I.</vt:lpstr>
      <vt:lpstr>New U.I. – Support</vt:lpstr>
      <vt:lpstr>PBS – New U.I.</vt:lpstr>
      <vt:lpstr>PBS – New U.I.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2017-01-25T11:34:09Z</dcterms:created>
  <dcterms:modified xsi:type="dcterms:W3CDTF">2017-09-13T15:27:55Z</dcterms:modified>
</cp:coreProperties>
</file>